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7" r:id="rId4"/>
    <p:sldId id="260" r:id="rId5"/>
    <p:sldId id="262" r:id="rId6"/>
    <p:sldId id="263" r:id="rId7"/>
    <p:sldId id="264" r:id="rId8"/>
    <p:sldId id="265" r:id="rId9"/>
    <p:sldId id="266" r:id="rId10"/>
    <p:sldId id="257" r:id="rId11"/>
    <p:sldId id="274" r:id="rId12"/>
    <p:sldId id="292" r:id="rId13"/>
    <p:sldId id="293" r:id="rId14"/>
    <p:sldId id="272" r:id="rId15"/>
    <p:sldId id="275" r:id="rId16"/>
    <p:sldId id="273" r:id="rId17"/>
    <p:sldId id="286" r:id="rId18"/>
    <p:sldId id="282" r:id="rId19"/>
    <p:sldId id="288" r:id="rId20"/>
    <p:sldId id="289" r:id="rId21"/>
    <p:sldId id="290" r:id="rId22"/>
    <p:sldId id="291" r:id="rId23"/>
    <p:sldId id="294"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9966"/>
    <a:srgbClr val="FF0066"/>
    <a:srgbClr val="FF3399"/>
    <a:srgbClr val="9999FF"/>
    <a:srgbClr val="CCCCFF"/>
    <a:srgbClr val="666699"/>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12.12.2016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00166" y="2214554"/>
            <a:ext cx="6072230" cy="642942"/>
          </a:xfrm>
        </p:spPr>
        <p:txBody>
          <a:bodyPr>
            <a:noAutofit/>
          </a:bodyPr>
          <a:lstStyle/>
          <a:p>
            <a:pPr algn="ctr"/>
            <a:r>
              <a:rPr lang="ru-RU" sz="2400" b="1" dirty="0" smtClean="0">
                <a:solidFill>
                  <a:schemeClr val="tx2"/>
                </a:solidFill>
                <a:latin typeface="Times New Roman" pitchFamily="18" charset="0"/>
                <a:cs typeface="Times New Roman" pitchFamily="18" charset="0"/>
              </a:rPr>
              <a:t>Для среднего школьного возраста</a:t>
            </a:r>
            <a:endParaRPr lang="ru-RU" sz="2400" b="1" dirty="0">
              <a:solidFill>
                <a:schemeClr val="tx2"/>
              </a:solidFill>
              <a:latin typeface="Times New Roman" pitchFamily="18" charset="0"/>
              <a:cs typeface="Times New Roman" pitchFamily="18" charset="0"/>
            </a:endParaRPr>
          </a:p>
        </p:txBody>
      </p:sp>
      <p:sp>
        <p:nvSpPr>
          <p:cNvPr id="4" name="Прямоугольник 3"/>
          <p:cNvSpPr/>
          <p:nvPr/>
        </p:nvSpPr>
        <p:spPr>
          <a:xfrm>
            <a:off x="642909" y="571480"/>
            <a:ext cx="771530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К нам пришли новые книжки!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6" name="Picture 2" descr="C:\Documents and Settings\Библиотека\Рабочий стол\image.jpg"/>
          <p:cNvPicPr>
            <a:picLocks noChangeAspect="1" noChangeArrowheads="1"/>
          </p:cNvPicPr>
          <p:nvPr/>
        </p:nvPicPr>
        <p:blipFill>
          <a:blip r:embed="rId2"/>
          <a:srcRect/>
          <a:stretch>
            <a:fillRect/>
          </a:stretch>
        </p:blipFill>
        <p:spPr bwMode="auto">
          <a:xfrm>
            <a:off x="214282" y="2857497"/>
            <a:ext cx="2607832" cy="350046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Picture 4" descr="http://img1.labirint.ru/books9/87877/coverbig.jpg"/>
          <p:cNvPicPr>
            <a:picLocks noChangeAspect="1" noChangeArrowheads="1"/>
          </p:cNvPicPr>
          <p:nvPr/>
        </p:nvPicPr>
        <p:blipFill>
          <a:blip r:embed="rId3"/>
          <a:srcRect/>
          <a:stretch>
            <a:fillRect/>
          </a:stretch>
        </p:blipFill>
        <p:spPr bwMode="auto">
          <a:xfrm>
            <a:off x="1785919" y="2857496"/>
            <a:ext cx="2500330" cy="3467821"/>
          </a:xfrm>
          <a:prstGeom prst="rect">
            <a:avLst/>
          </a:prstGeom>
          <a:noFill/>
          <a:ln>
            <a:solidFill>
              <a:schemeClr val="accent1">
                <a:lumMod val="60000"/>
                <a:lumOff val="4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Picture 3" descr="C:\Documents and Settings\Библиотека\Рабочий стол\2923973.jpg"/>
          <p:cNvPicPr>
            <a:picLocks noChangeAspect="1" noChangeArrowheads="1"/>
          </p:cNvPicPr>
          <p:nvPr/>
        </p:nvPicPr>
        <p:blipFill>
          <a:blip r:embed="rId4"/>
          <a:srcRect/>
          <a:stretch>
            <a:fillRect/>
          </a:stretch>
        </p:blipFill>
        <p:spPr bwMode="auto">
          <a:xfrm>
            <a:off x="3500431" y="2857497"/>
            <a:ext cx="2393016" cy="3357585"/>
          </a:xfrm>
          <a:prstGeom prst="rect">
            <a:avLst/>
          </a:prstGeom>
          <a:noFill/>
          <a:ln>
            <a:solidFill>
              <a:srgbClr val="FF9933"/>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Picture 2" descr="C:\Documents and Settings\Библиотека\Рабочий стол\14884_0.jpg"/>
          <p:cNvPicPr>
            <a:picLocks noChangeAspect="1" noChangeArrowheads="1"/>
          </p:cNvPicPr>
          <p:nvPr/>
        </p:nvPicPr>
        <p:blipFill>
          <a:blip r:embed="rId5"/>
          <a:srcRect l="7968" r="10595"/>
          <a:stretch>
            <a:fillRect/>
          </a:stretch>
        </p:blipFill>
        <p:spPr bwMode="auto">
          <a:xfrm>
            <a:off x="5143504" y="2857496"/>
            <a:ext cx="2602147" cy="3357586"/>
          </a:xfrm>
          <a:prstGeom prst="rect">
            <a:avLst/>
          </a:prstGeom>
          <a:noFill/>
          <a:ln>
            <a:solidFill>
              <a:schemeClr val="accent3">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 name="Picture 2" descr="C:\Documents and Settings\Библиотека\Рабочий стол\cover3d1__w340.jpg"/>
          <p:cNvPicPr>
            <a:picLocks noChangeAspect="1" noChangeArrowheads="1"/>
          </p:cNvPicPr>
          <p:nvPr/>
        </p:nvPicPr>
        <p:blipFill>
          <a:blip r:embed="rId6"/>
          <a:srcRect l="2206" t="3132" r="2940" b="4488"/>
          <a:stretch>
            <a:fillRect/>
          </a:stretch>
        </p:blipFill>
        <p:spPr bwMode="auto">
          <a:xfrm>
            <a:off x="6858016" y="3000372"/>
            <a:ext cx="2342925" cy="3214711"/>
          </a:xfrm>
          <a:prstGeom prst="rect">
            <a:avLst/>
          </a:prstGeom>
          <a:noFill/>
          <a:ln>
            <a:solidFill>
              <a:srgbClr val="00808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2" name="Подзаголовок 2"/>
          <p:cNvSpPr txBox="1">
            <a:spLocks/>
          </p:cNvSpPr>
          <p:nvPr/>
        </p:nvSpPr>
        <p:spPr>
          <a:xfrm>
            <a:off x="1009624" y="214290"/>
            <a:ext cx="7286676" cy="500066"/>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3200" b="1" dirty="0" smtClean="0">
                <a:latin typeface="Times New Roman" pitchFamily="18" charset="0"/>
                <a:cs typeface="Times New Roman" pitchFamily="18" charset="0"/>
              </a:rPr>
              <a:t>Электронная книжная выставка</a:t>
            </a:r>
            <a:endParaRPr kumimoji="0" lang="ru-RU"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3" name="Подзаголовок 2"/>
          <p:cNvSpPr txBox="1">
            <a:spLocks/>
          </p:cNvSpPr>
          <p:nvPr/>
        </p:nvSpPr>
        <p:spPr>
          <a:xfrm>
            <a:off x="714348" y="6215082"/>
            <a:ext cx="8215370" cy="500066"/>
          </a:xfrm>
          <a:prstGeom prst="rect">
            <a:avLst/>
          </a:prstGeom>
        </p:spPr>
        <p:txBody>
          <a:bodyPr vert="horz" tIns="0" rIns="45720" bIns="0" anchor="b">
            <a:norm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ru-RU" sz="2400" b="1" i="1" dirty="0" smtClean="0">
                <a:solidFill>
                  <a:schemeClr val="accent1">
                    <a:lumMod val="75000"/>
                  </a:schemeClr>
                </a:solidFill>
                <a:latin typeface="Times New Roman" pitchFamily="18" charset="0"/>
                <a:cs typeface="Times New Roman" pitchFamily="18" charset="0"/>
              </a:rPr>
              <a:t>Подарок выпускников 1966 года</a:t>
            </a:r>
            <a:endParaRPr kumimoji="0" lang="ru-RU" sz="2400" b="1" i="1" u="none" strike="noStrike" kern="1200" cap="none" spc="0" normalizeH="0" baseline="0" noProof="0" dirty="0">
              <a:ln>
                <a:noFill/>
              </a:ln>
              <a:solidFill>
                <a:schemeClr val="accent1">
                  <a:lumMod val="75000"/>
                </a:schemeClr>
              </a:solidFill>
              <a:effectLst/>
              <a:uLnTx/>
              <a:uFillTx/>
              <a:latin typeface="Times New Roman" pitchFamily="18" charset="0"/>
              <a:ea typeface="+mn-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786842" cy="1643074"/>
          </a:xfrm>
        </p:spPr>
        <p:txBody>
          <a:bodyPr>
            <a:noAutofit/>
          </a:bodyPr>
          <a:lstStyle/>
          <a:p>
            <a:pPr algn="l"/>
            <a:r>
              <a:rPr lang="ru-RU" sz="2300" dirty="0" smtClean="0">
                <a:latin typeface="Times New Roman" pitchFamily="18" charset="0"/>
                <a:cs typeface="Times New Roman" pitchFamily="18" charset="0"/>
              </a:rPr>
              <a:t>          </a:t>
            </a:r>
            <a:r>
              <a:rPr lang="ru-RU" sz="2300" b="1" dirty="0" err="1" smtClean="0">
                <a:latin typeface="Times New Roman" pitchFamily="18" charset="0"/>
                <a:cs typeface="Times New Roman" pitchFamily="18" charset="0"/>
              </a:rPr>
              <a:t>Распе</a:t>
            </a:r>
            <a:r>
              <a:rPr lang="ru-RU" sz="2300" b="1" dirty="0" smtClean="0">
                <a:latin typeface="Times New Roman" pitchFamily="18" charset="0"/>
                <a:cs typeface="Times New Roman" pitchFamily="18" charset="0"/>
              </a:rPr>
              <a:t> Р.Э. Приключения Барона Мюнхгаузена : Рассказы / Р.Э. </a:t>
            </a:r>
            <a:r>
              <a:rPr lang="ru-RU" sz="2300" b="1" dirty="0" err="1" smtClean="0">
                <a:latin typeface="Times New Roman" pitchFamily="18" charset="0"/>
                <a:cs typeface="Times New Roman" pitchFamily="18" charset="0"/>
              </a:rPr>
              <a:t>Распе</a:t>
            </a:r>
            <a:r>
              <a:rPr lang="ru-RU" sz="2300" b="1" dirty="0" smtClean="0">
                <a:latin typeface="Times New Roman" pitchFamily="18" charset="0"/>
                <a:cs typeface="Times New Roman" pitchFamily="18" charset="0"/>
              </a:rPr>
              <a:t> ; Ил. О. </a:t>
            </a:r>
            <a:r>
              <a:rPr lang="ru-RU" sz="2300" b="1" dirty="0" err="1" smtClean="0">
                <a:latin typeface="Times New Roman" pitchFamily="18" charset="0"/>
                <a:cs typeface="Times New Roman" pitchFamily="18" charset="0"/>
              </a:rPr>
              <a:t>Подивиловой</a:t>
            </a:r>
            <a:r>
              <a:rPr lang="ru-RU" sz="2300" b="1" dirty="0" smtClean="0">
                <a:latin typeface="Times New Roman" pitchFamily="18" charset="0"/>
                <a:cs typeface="Times New Roman" pitchFamily="18" charset="0"/>
              </a:rPr>
              <a:t> ; Пересказал для детей К. Чуковский. ─ М. : Самовар, 2015. ─ 95 с. : ил. ─ (Школьная библиотека)</a:t>
            </a:r>
            <a:endParaRPr lang="ru-RU" sz="2300" b="1" dirty="0">
              <a:latin typeface="Times New Roman" pitchFamily="18" charset="0"/>
              <a:cs typeface="Times New Roman" pitchFamily="18" charset="0"/>
            </a:endParaRPr>
          </a:p>
        </p:txBody>
      </p:sp>
      <p:sp>
        <p:nvSpPr>
          <p:cNvPr id="4" name="Прямоугольник 3"/>
          <p:cNvSpPr/>
          <p:nvPr/>
        </p:nvSpPr>
        <p:spPr>
          <a:xfrm>
            <a:off x="3929058" y="2285992"/>
            <a:ext cx="4929222" cy="4154984"/>
          </a:xfrm>
          <a:prstGeom prst="rect">
            <a:avLst/>
          </a:prstGeom>
        </p:spPr>
        <p:txBody>
          <a:bodyPr wrap="square">
            <a:spAutoFit/>
          </a:bodyPr>
          <a:lstStyle/>
          <a:p>
            <a:pPr algn="ctr"/>
            <a:r>
              <a:rPr lang="ru-RU" sz="2200" dirty="0" smtClean="0">
                <a:latin typeface="Times New Roman" pitchFamily="18" charset="0"/>
                <a:cs typeface="Times New Roman" pitchFamily="18" charset="0"/>
              </a:rPr>
              <a:t>Конечно же,  все вы слышали про барона </a:t>
            </a:r>
            <a:r>
              <a:rPr lang="ru-RU" sz="2200" dirty="0" err="1" smtClean="0">
                <a:latin typeface="Times New Roman" pitchFamily="18" charset="0"/>
                <a:cs typeface="Times New Roman" pitchFamily="18" charset="0"/>
              </a:rPr>
              <a:t>Мюнхаузена</a:t>
            </a:r>
            <a:r>
              <a:rPr lang="ru-RU" sz="2200" dirty="0" smtClean="0">
                <a:latin typeface="Times New Roman" pitchFamily="18" charset="0"/>
                <a:cs typeface="Times New Roman" pitchFamily="18" charset="0"/>
              </a:rPr>
              <a:t>, про самого правдивого человека на свете, фантазера и выдумщика, человека остроумного и веселого, рассказывающего невероятные истории для увеселения своих друзей. Эта книга о необыкновенных приключениях барона </a:t>
            </a:r>
            <a:r>
              <a:rPr lang="ru-RU" sz="2200" dirty="0" err="1" smtClean="0">
                <a:latin typeface="Times New Roman" pitchFamily="18" charset="0"/>
                <a:cs typeface="Times New Roman" pitchFamily="18" charset="0"/>
              </a:rPr>
              <a:t>Мюнхаузена</a:t>
            </a:r>
            <a:r>
              <a:rPr lang="ru-RU" sz="2200" dirty="0" smtClean="0">
                <a:latin typeface="Times New Roman" pitchFamily="18" charset="0"/>
                <a:cs typeface="Times New Roman" pitchFamily="18" charset="0"/>
              </a:rPr>
              <a:t>   написана  два с лишнем века назад, но от этого она не стала менее занимательна. </a:t>
            </a:r>
            <a:endParaRPr lang="ru-RU" sz="2200" dirty="0">
              <a:latin typeface="Times New Roman" pitchFamily="18" charset="0"/>
              <a:cs typeface="Times New Roman" pitchFamily="18" charset="0"/>
            </a:endParaRPr>
          </a:p>
        </p:txBody>
      </p:sp>
      <p:pic>
        <p:nvPicPr>
          <p:cNvPr id="1026" name="Picture 2" descr="C:\Documents and Settings\Библиотека\Рабочий стол\cover3d1__w340.jpg"/>
          <p:cNvPicPr>
            <a:picLocks noChangeAspect="1" noChangeArrowheads="1"/>
          </p:cNvPicPr>
          <p:nvPr/>
        </p:nvPicPr>
        <p:blipFill>
          <a:blip r:embed="rId2"/>
          <a:srcRect l="2206" t="3132" r="2940" b="4488"/>
          <a:stretch>
            <a:fillRect/>
          </a:stretch>
        </p:blipFill>
        <p:spPr bwMode="auto">
          <a:xfrm>
            <a:off x="357158" y="2214554"/>
            <a:ext cx="3136007" cy="430289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71480"/>
            <a:ext cx="8929718" cy="1214446"/>
          </a:xfrm>
        </p:spPr>
        <p:txBody>
          <a:bodyPr>
            <a:noAutofit/>
          </a:bodyPr>
          <a:lstStyle/>
          <a:p>
            <a:pPr algn="l"/>
            <a:r>
              <a:rPr lang="ru-RU" sz="2400" b="1" dirty="0" smtClean="0">
                <a:latin typeface="Times New Roman" pitchFamily="18" charset="0"/>
                <a:cs typeface="Times New Roman" pitchFamily="18" charset="0"/>
              </a:rPr>
              <a:t>              Грин А. Алые паруса : Романы / А. Грин; Худ. Ю. Николаев. ─ М. : АСТ, 2015. ─ 400 с. : ил. ─ (Детская классика)</a:t>
            </a:r>
            <a:endParaRPr lang="ru-RU" sz="2400" b="1" dirty="0">
              <a:latin typeface="Times New Roman" pitchFamily="18" charset="0"/>
              <a:cs typeface="Times New Roman" pitchFamily="18" charset="0"/>
            </a:endParaRPr>
          </a:p>
        </p:txBody>
      </p:sp>
      <p:pic>
        <p:nvPicPr>
          <p:cNvPr id="13314" name="Picture 2" descr="C:\Documents and Settings\Библиотека\Рабочий стол\Alye_parusa-28479-2.jpg"/>
          <p:cNvPicPr>
            <a:picLocks noChangeAspect="1" noChangeArrowheads="1"/>
          </p:cNvPicPr>
          <p:nvPr/>
        </p:nvPicPr>
        <p:blipFill>
          <a:blip r:embed="rId2" cstate="print"/>
          <a:srcRect/>
          <a:stretch>
            <a:fillRect/>
          </a:stretch>
        </p:blipFill>
        <p:spPr bwMode="auto">
          <a:xfrm>
            <a:off x="565216" y="2071678"/>
            <a:ext cx="3169016" cy="435771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Прямоугольник 4"/>
          <p:cNvSpPr/>
          <p:nvPr/>
        </p:nvSpPr>
        <p:spPr>
          <a:xfrm>
            <a:off x="4143372" y="1928802"/>
            <a:ext cx="4786346" cy="5170646"/>
          </a:xfrm>
          <a:prstGeom prst="rect">
            <a:avLst/>
          </a:prstGeom>
        </p:spPr>
        <p:txBody>
          <a:bodyPr wrap="square">
            <a:spAutoFit/>
          </a:bodyPr>
          <a:lstStyle/>
          <a:p>
            <a:pPr algn="ctr"/>
            <a:r>
              <a:rPr lang="ru-RU" sz="2200" dirty="0" smtClean="0">
                <a:latin typeface="Times New Roman" pitchFamily="18" charset="0"/>
                <a:cs typeface="Times New Roman" pitchFamily="18" charset="0"/>
              </a:rPr>
              <a:t>Александр Грин создал в своих произведениях свой особенный мир. В этом мире веет ветер дальних странствий, его населяют добрые, смелые, веселые люди. А в залитых солнцем гаванях с романтическими названиями - </a:t>
            </a:r>
            <a:r>
              <a:rPr lang="ru-RU" sz="2200" dirty="0" err="1" smtClean="0">
                <a:latin typeface="Times New Roman" pitchFamily="18" charset="0"/>
                <a:cs typeface="Times New Roman" pitchFamily="18" charset="0"/>
              </a:rPr>
              <a:t>Лисс</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Зурбаган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Гель-Гью</a:t>
            </a:r>
            <a:r>
              <a:rPr lang="ru-RU" sz="2200" dirty="0" smtClean="0">
                <a:latin typeface="Times New Roman" pitchFamily="18" charset="0"/>
                <a:cs typeface="Times New Roman" pitchFamily="18" charset="0"/>
              </a:rPr>
              <a:t> - прекрасные девушки поджидают своих женихов. В этот мир - чуть приподнятый над нашим, одновременно фантастический и реальный, мы и приглашаем читателей.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401080" cy="1214446"/>
          </a:xfrm>
        </p:spPr>
        <p:txBody>
          <a:bodyPr>
            <a:noAutofit/>
          </a:bodyPr>
          <a:lstStyle/>
          <a:p>
            <a:pPr algn="l"/>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Железников</a:t>
            </a:r>
            <a:r>
              <a:rPr lang="ru-RU" sz="2400" b="1" dirty="0" smtClean="0">
                <a:latin typeface="Times New Roman" pitchFamily="18" charset="0"/>
                <a:cs typeface="Times New Roman" pitchFamily="18" charset="0"/>
              </a:rPr>
              <a:t> В. Чучело: Повесть / В. </a:t>
            </a:r>
            <a:r>
              <a:rPr lang="ru-RU" sz="2400" b="1" dirty="0" err="1" smtClean="0">
                <a:latin typeface="Times New Roman" pitchFamily="18" charset="0"/>
                <a:cs typeface="Times New Roman" pitchFamily="18" charset="0"/>
              </a:rPr>
              <a:t>Железников</a:t>
            </a:r>
            <a:r>
              <a:rPr lang="ru-RU" sz="2400" b="1" dirty="0" smtClean="0">
                <a:latin typeface="Times New Roman" pitchFamily="18" charset="0"/>
                <a:cs typeface="Times New Roman" pitchFamily="18" charset="0"/>
              </a:rPr>
              <a:t>; Худ. А. </a:t>
            </a:r>
            <a:r>
              <a:rPr lang="ru-RU" sz="2400" b="1" dirty="0" err="1" smtClean="0">
                <a:latin typeface="Times New Roman" pitchFamily="18" charset="0"/>
                <a:cs typeface="Times New Roman" pitchFamily="18" charset="0"/>
              </a:rPr>
              <a:t>Симанчук</a:t>
            </a:r>
            <a:r>
              <a:rPr lang="ru-RU" sz="2400" b="1" dirty="0" smtClean="0">
                <a:latin typeface="Times New Roman" pitchFamily="18" charset="0"/>
                <a:cs typeface="Times New Roman" pitchFamily="18" charset="0"/>
              </a:rPr>
              <a:t>. ─ М. : </a:t>
            </a:r>
            <a:r>
              <a:rPr lang="ru-RU" sz="2400" b="1" dirty="0" err="1" smtClean="0">
                <a:latin typeface="Times New Roman" pitchFamily="18" charset="0"/>
                <a:cs typeface="Times New Roman" pitchFamily="18" charset="0"/>
              </a:rPr>
              <a:t>Искателькнига</a:t>
            </a:r>
            <a:r>
              <a:rPr lang="ru-RU" sz="2400" b="1" dirty="0" smtClean="0">
                <a:latin typeface="Times New Roman" pitchFamily="18" charset="0"/>
                <a:cs typeface="Times New Roman" pitchFamily="18" charset="0"/>
              </a:rPr>
              <a:t>, 2015. ─ 143 с. : ил. ─ (Школьная библиотека)</a:t>
            </a:r>
            <a:endParaRPr lang="ru-RU" sz="2400" b="1" dirty="0">
              <a:latin typeface="Times New Roman" pitchFamily="18" charset="0"/>
              <a:cs typeface="Times New Roman" pitchFamily="18" charset="0"/>
            </a:endParaRPr>
          </a:p>
        </p:txBody>
      </p:sp>
      <p:sp>
        <p:nvSpPr>
          <p:cNvPr id="4" name="Прямоугольник 3"/>
          <p:cNvSpPr/>
          <p:nvPr/>
        </p:nvSpPr>
        <p:spPr>
          <a:xfrm>
            <a:off x="4286248" y="2413338"/>
            <a:ext cx="4357718" cy="3139321"/>
          </a:xfrm>
          <a:prstGeom prst="rect">
            <a:avLst/>
          </a:prstGeom>
        </p:spPr>
        <p:txBody>
          <a:bodyPr wrap="square">
            <a:spAutoFit/>
          </a:bodyPr>
          <a:lstStyle/>
          <a:p>
            <a:pPr algn="ctr"/>
            <a:r>
              <a:rPr lang="ru-RU" sz="2200" dirty="0" smtClean="0">
                <a:latin typeface="Times New Roman" pitchFamily="18" charset="0"/>
                <a:cs typeface="Times New Roman" pitchFamily="18" charset="0"/>
              </a:rPr>
              <a:t>В повести рассказывается о девочке Лене, шестикласснице, перешедшей в другую школу и ставшей там изгоем. Она получила прозвище "чучело",так как все считали ее чудаковатой как и ее дедушку, который увлекался картинами и ходил в рваном пальто.</a:t>
            </a:r>
            <a:endParaRPr lang="ru-RU" sz="2200" dirty="0">
              <a:latin typeface="Times New Roman" pitchFamily="18" charset="0"/>
              <a:cs typeface="Times New Roman" pitchFamily="18" charset="0"/>
            </a:endParaRPr>
          </a:p>
        </p:txBody>
      </p:sp>
      <p:pic>
        <p:nvPicPr>
          <p:cNvPr id="2050" name="Picture 2" descr="C:\Documents and Settings\Библиотека\Рабочий стол\resize-9785906775276.jpg"/>
          <p:cNvPicPr>
            <a:picLocks noChangeAspect="1" noChangeArrowheads="1"/>
          </p:cNvPicPr>
          <p:nvPr/>
        </p:nvPicPr>
        <p:blipFill>
          <a:blip r:embed="rId2"/>
          <a:srcRect/>
          <a:stretch>
            <a:fillRect/>
          </a:stretch>
        </p:blipFill>
        <p:spPr bwMode="auto">
          <a:xfrm>
            <a:off x="785786" y="1928802"/>
            <a:ext cx="3143272" cy="457847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14744" y="2285992"/>
            <a:ext cx="5143536" cy="3816429"/>
          </a:xfrm>
          <a:prstGeom prst="rect">
            <a:avLst/>
          </a:prstGeom>
        </p:spPr>
        <p:txBody>
          <a:bodyPr wrap="square">
            <a:spAutoFit/>
          </a:bodyPr>
          <a:lstStyle/>
          <a:p>
            <a:pPr algn="ctr"/>
            <a:r>
              <a:rPr lang="ru-RU" sz="2200" dirty="0" smtClean="0"/>
              <a:t>Серый камень буквально высасывает жизнь из Маруси, в то время как отцовская "нелюбовь" все чаще гонит Васю прочь из дома к "дурному обществу". Что может найти там сын судьи, среди мрака и унылости? Дружбу, привязанность, искренний смех и радостные искорки в глазах. А порой это самое нужное богатство, самая необходимая ценность в жизни! </a:t>
            </a:r>
            <a:br>
              <a:rPr lang="ru-RU" sz="2200" dirty="0" smtClean="0"/>
            </a:br>
            <a:endParaRPr lang="ru-RU" sz="2200" dirty="0"/>
          </a:p>
        </p:txBody>
      </p:sp>
      <p:pic>
        <p:nvPicPr>
          <p:cNvPr id="1026" name="Picture 2" descr="C:\Documents and Settings\Библиотека\Рабочий стол\1024509.jpg"/>
          <p:cNvPicPr>
            <a:picLocks noChangeAspect="1" noChangeArrowheads="1"/>
          </p:cNvPicPr>
          <p:nvPr/>
        </p:nvPicPr>
        <p:blipFill>
          <a:blip r:embed="rId2"/>
          <a:srcRect/>
          <a:stretch>
            <a:fillRect/>
          </a:stretch>
        </p:blipFill>
        <p:spPr bwMode="auto">
          <a:xfrm>
            <a:off x="642910" y="2000240"/>
            <a:ext cx="2857500" cy="458152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Заголовок 1"/>
          <p:cNvSpPr>
            <a:spLocks noGrp="1"/>
          </p:cNvSpPr>
          <p:nvPr>
            <p:ph type="title"/>
          </p:nvPr>
        </p:nvSpPr>
        <p:spPr>
          <a:xfrm>
            <a:off x="142844" y="704088"/>
            <a:ext cx="9001156" cy="1010400"/>
          </a:xfrm>
        </p:spPr>
        <p:txBody>
          <a:bodyPr>
            <a:noAutofit/>
          </a:bodyPr>
          <a:lstStyle/>
          <a:p>
            <a:pPr algn="l"/>
            <a:r>
              <a:rPr lang="ru-RU" sz="2400" b="1" dirty="0" smtClean="0">
                <a:latin typeface="Times New Roman" pitchFamily="18" charset="0"/>
                <a:cs typeface="Times New Roman" pitchFamily="18" charset="0"/>
              </a:rPr>
              <a:t>          Короленко В. Дети подземелья : Повесть / В. Короленко. ─ М. : </a:t>
            </a:r>
            <a:r>
              <a:rPr lang="ru-RU" sz="2400" b="1" dirty="0" err="1" smtClean="0">
                <a:latin typeface="Times New Roman" pitchFamily="18" charset="0"/>
                <a:cs typeface="Times New Roman" pitchFamily="18" charset="0"/>
              </a:rPr>
              <a:t>Искателькнига</a:t>
            </a:r>
            <a:r>
              <a:rPr lang="ru-RU" sz="2400" b="1" dirty="0" smtClean="0">
                <a:latin typeface="Times New Roman" pitchFamily="18" charset="0"/>
                <a:cs typeface="Times New Roman" pitchFamily="18" charset="0"/>
              </a:rPr>
              <a:t>, 2016. ─ 96 с. : ил. ─ (Школьная классика)</a:t>
            </a:r>
            <a:endParaRPr lang="ru-RU" sz="24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10400"/>
          </a:xfrm>
        </p:spPr>
        <p:txBody>
          <a:bodyPr>
            <a:normAutofit/>
          </a:bodyPr>
          <a:lstStyle/>
          <a:p>
            <a:pPr algn="l"/>
            <a:r>
              <a:rPr lang="ru-RU" sz="2400" b="1" dirty="0" smtClean="0">
                <a:latin typeface="Times New Roman" pitchFamily="18" charset="0"/>
                <a:cs typeface="Times New Roman" pitchFamily="18" charset="0"/>
              </a:rPr>
              <a:t>         Осеева В. Васёк Трубачёв и его товарищи/ В. Осеева; Худ. А. Власова. ─ М. :АСТ, 2016. ─ 350 с. : ил.</a:t>
            </a:r>
            <a:endParaRPr lang="ru-RU" sz="2400" b="1" dirty="0">
              <a:latin typeface="Times New Roman" pitchFamily="18" charset="0"/>
              <a:cs typeface="Times New Roman" pitchFamily="18" charset="0"/>
            </a:endParaRPr>
          </a:p>
        </p:txBody>
      </p:sp>
      <p:sp>
        <p:nvSpPr>
          <p:cNvPr id="4" name="Прямоугольник 3"/>
          <p:cNvSpPr/>
          <p:nvPr/>
        </p:nvSpPr>
        <p:spPr>
          <a:xfrm>
            <a:off x="4572000" y="1997839"/>
            <a:ext cx="4357718" cy="4493538"/>
          </a:xfrm>
          <a:prstGeom prst="rect">
            <a:avLst/>
          </a:prstGeom>
        </p:spPr>
        <p:txBody>
          <a:bodyPr wrap="square">
            <a:spAutoFit/>
          </a:bodyPr>
          <a:lstStyle/>
          <a:p>
            <a:pPr algn="ctr"/>
            <a:r>
              <a:rPr lang="ru-RU" sz="2200" dirty="0" smtClean="0">
                <a:latin typeface="Times New Roman" pitchFamily="18" charset="0"/>
                <a:cs typeface="Times New Roman" pitchFamily="18" charset="0"/>
              </a:rPr>
              <a:t>Трилогия известной детской писательницы Валентины Осеевой знакомит нас с честными, смелыми ребятами, которые в начале Великой Отечественной войны оказались на оккупированной фашистами территории. Васёк Трубачёв и его товарищи, как могут, борются с врагами. Но эта книга не только о войне, она о дружбе, взаимовыручке, о надежде, о том, что жизнь побеждает.</a:t>
            </a:r>
            <a:endParaRPr lang="ru-RU" sz="2200" dirty="0">
              <a:latin typeface="Times New Roman" pitchFamily="18" charset="0"/>
              <a:cs typeface="Times New Roman" pitchFamily="18" charset="0"/>
            </a:endParaRPr>
          </a:p>
        </p:txBody>
      </p:sp>
      <p:pic>
        <p:nvPicPr>
          <p:cNvPr id="10242" name="Picture 2" descr="C:\Documents and Settings\Библиотека\Рабочий стол\cover3d1__w340.jpg"/>
          <p:cNvPicPr>
            <a:picLocks noChangeAspect="1" noChangeArrowheads="1"/>
          </p:cNvPicPr>
          <p:nvPr/>
        </p:nvPicPr>
        <p:blipFill>
          <a:blip r:embed="rId2"/>
          <a:srcRect/>
          <a:stretch>
            <a:fillRect/>
          </a:stretch>
        </p:blipFill>
        <p:spPr bwMode="auto">
          <a:xfrm>
            <a:off x="857224" y="2000240"/>
            <a:ext cx="2928958" cy="444340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472518" cy="1214446"/>
          </a:xfrm>
        </p:spPr>
        <p:txBody>
          <a:bodyPr>
            <a:noAutofit/>
          </a:bodyPr>
          <a:lstStyle/>
          <a:p>
            <a:pPr algn="l"/>
            <a:r>
              <a:rPr lang="ru-RU" sz="2400" b="1" dirty="0" smtClean="0">
                <a:latin typeface="Times New Roman" pitchFamily="18" charset="0"/>
                <a:cs typeface="Times New Roman" pitchFamily="18" charset="0"/>
              </a:rPr>
              <a:t>         Гайдар А.П. Тимур и его команда  / А.П. Гайдар; Худ. Б. Игнатьев. ─ М. : Мир Искателя, 2016. ─ 96 с. ─ (Школьная классика)</a:t>
            </a:r>
            <a:endParaRPr lang="ru-RU" sz="2400" b="1" dirty="0">
              <a:latin typeface="Times New Roman" pitchFamily="18" charset="0"/>
              <a:cs typeface="Times New Roman" pitchFamily="18" charset="0"/>
            </a:endParaRPr>
          </a:p>
        </p:txBody>
      </p:sp>
      <p:pic>
        <p:nvPicPr>
          <p:cNvPr id="11266" name="Picture 2" descr="C:\Documents and Settings\Библиотека\Рабочий стол\4263248.jpg"/>
          <p:cNvPicPr>
            <a:picLocks noChangeAspect="1" noChangeArrowheads="1"/>
          </p:cNvPicPr>
          <p:nvPr/>
        </p:nvPicPr>
        <p:blipFill>
          <a:blip r:embed="rId2"/>
          <a:srcRect/>
          <a:stretch>
            <a:fillRect/>
          </a:stretch>
        </p:blipFill>
        <p:spPr bwMode="auto">
          <a:xfrm>
            <a:off x="571473" y="2143116"/>
            <a:ext cx="2857519" cy="425290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Прямоугольник 4"/>
          <p:cNvSpPr/>
          <p:nvPr/>
        </p:nvSpPr>
        <p:spPr>
          <a:xfrm>
            <a:off x="3929058" y="2214554"/>
            <a:ext cx="5000660" cy="3816429"/>
          </a:xfrm>
          <a:prstGeom prst="rect">
            <a:avLst/>
          </a:prstGeom>
        </p:spPr>
        <p:txBody>
          <a:bodyPr wrap="square">
            <a:spAutoFit/>
          </a:bodyPr>
          <a:lstStyle/>
          <a:p>
            <a:pPr algn="ctr"/>
            <a:r>
              <a:rPr lang="ru-RU" sz="2200" dirty="0" smtClean="0">
                <a:latin typeface="Times New Roman" pitchFamily="18" charset="0"/>
                <a:cs typeface="Times New Roman" pitchFamily="18" charset="0"/>
              </a:rPr>
              <a:t>Повесть Аркадия Гайдара "Тимур и его команда" была написана за год до Великой Отечественной войны. В ней говорится о благородном мальчике Тимуре, который создал команду ребят, помогающих вдовам солдат, женам и матерям красноармейцев, просто пожилым людям. Ребята делали это тайно и в поселке многие удивлялись, почему у них появляется вода в бочках и сами собой складываются дрова…</a:t>
            </a:r>
            <a:endParaRPr lang="ru-RU" sz="22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18"/>
            <a:ext cx="8929718" cy="928694"/>
          </a:xfrm>
        </p:spPr>
        <p:txBody>
          <a:bodyPr>
            <a:noAutofit/>
          </a:bodyPr>
          <a:lstStyle/>
          <a:p>
            <a:pPr algn="l"/>
            <a:r>
              <a:rPr lang="ru-RU" sz="2400" b="1" dirty="0" smtClean="0">
                <a:latin typeface="Times New Roman" pitchFamily="18" charset="0"/>
                <a:cs typeface="Times New Roman" pitchFamily="18" charset="0"/>
              </a:rPr>
              <a:t>        Киплинг Р. </a:t>
            </a:r>
            <a:r>
              <a:rPr lang="ru-RU" sz="2400" b="1" dirty="0" err="1" smtClean="0">
                <a:latin typeface="Times New Roman" pitchFamily="18" charset="0"/>
                <a:cs typeface="Times New Roman" pitchFamily="18" charset="0"/>
              </a:rPr>
              <a:t>Маугли</a:t>
            </a:r>
            <a:r>
              <a:rPr lang="ru-RU" sz="2400" b="1" dirty="0" smtClean="0">
                <a:latin typeface="Times New Roman" pitchFamily="18" charset="0"/>
                <a:cs typeface="Times New Roman" pitchFamily="18" charset="0"/>
              </a:rPr>
              <a:t> / Р. Киплинг; Худ. А. </a:t>
            </a:r>
            <a:r>
              <a:rPr lang="ru-RU" sz="2400" b="1" dirty="0" err="1" smtClean="0">
                <a:latin typeface="Times New Roman" pitchFamily="18" charset="0"/>
                <a:cs typeface="Times New Roman" pitchFamily="18" charset="0"/>
              </a:rPr>
              <a:t>Шахгелдян</a:t>
            </a:r>
            <a:r>
              <a:rPr lang="ru-RU" sz="2400" b="1" dirty="0" smtClean="0">
                <a:latin typeface="Times New Roman" pitchFamily="18" charset="0"/>
                <a:cs typeface="Times New Roman" pitchFamily="18" charset="0"/>
              </a:rPr>
              <a:t>. ─ М : Мир Искателя, 2015. ─ 176 с. : ил. ─ (Школьная библиотека)</a:t>
            </a:r>
            <a:endParaRPr lang="ru-RU" sz="2400" b="1" dirty="0">
              <a:latin typeface="Times New Roman" pitchFamily="18" charset="0"/>
              <a:cs typeface="Times New Roman" pitchFamily="18" charset="0"/>
            </a:endParaRPr>
          </a:p>
        </p:txBody>
      </p:sp>
      <p:sp>
        <p:nvSpPr>
          <p:cNvPr id="4" name="Прямоугольник 3"/>
          <p:cNvSpPr/>
          <p:nvPr/>
        </p:nvSpPr>
        <p:spPr>
          <a:xfrm>
            <a:off x="4286248" y="1997839"/>
            <a:ext cx="4429156" cy="4493538"/>
          </a:xfrm>
          <a:prstGeom prst="rect">
            <a:avLst/>
          </a:prstGeom>
        </p:spPr>
        <p:txBody>
          <a:bodyPr wrap="square">
            <a:spAutoFit/>
          </a:bodyPr>
          <a:lstStyle/>
          <a:p>
            <a:pPr algn="ctr"/>
            <a:r>
              <a:rPr lang="ru-RU" sz="2200" dirty="0" smtClean="0">
                <a:latin typeface="Times New Roman" pitchFamily="18" charset="0"/>
                <a:cs typeface="Times New Roman" pitchFamily="18" charset="0"/>
              </a:rPr>
              <a:t>Это увлекательный рассказ о мальчике, который вырос в волчьей стае и был воспитан дикими животными по законам джунглей. Добродушный медведь Балу и отважная пантера </a:t>
            </a:r>
            <a:r>
              <a:rPr lang="ru-RU" sz="2200" dirty="0" err="1" smtClean="0">
                <a:latin typeface="Times New Roman" pitchFamily="18" charset="0"/>
                <a:cs typeface="Times New Roman" pitchFamily="18" charset="0"/>
              </a:rPr>
              <a:t>Багира</a:t>
            </a:r>
            <a:r>
              <a:rPr lang="ru-RU" sz="2200" dirty="0" smtClean="0">
                <a:latin typeface="Times New Roman" pitchFamily="18" charset="0"/>
                <a:cs typeface="Times New Roman" pitchFamily="18" charset="0"/>
              </a:rPr>
              <a:t> - верные друзья </a:t>
            </a:r>
            <a:r>
              <a:rPr lang="ru-RU" sz="2200" dirty="0" err="1" smtClean="0">
                <a:latin typeface="Times New Roman" pitchFamily="18" charset="0"/>
                <a:cs typeface="Times New Roman" pitchFamily="18" charset="0"/>
              </a:rPr>
              <a:t>Маугли</a:t>
            </a:r>
            <a:r>
              <a:rPr lang="ru-RU" sz="2200" dirty="0" smtClean="0">
                <a:latin typeface="Times New Roman" pitchFamily="18" charset="0"/>
                <a:cs typeface="Times New Roman" pitchFamily="18" charset="0"/>
              </a:rPr>
              <a:t>. С их помощью мальчик справляется со всеми трудностями, выпадающими на его долю. Однако есть у </a:t>
            </a:r>
            <a:r>
              <a:rPr lang="ru-RU" sz="2200" dirty="0" err="1" smtClean="0">
                <a:latin typeface="Times New Roman" pitchFamily="18" charset="0"/>
                <a:cs typeface="Times New Roman" pitchFamily="18" charset="0"/>
              </a:rPr>
              <a:t>Маугли</a:t>
            </a:r>
            <a:r>
              <a:rPr lang="ru-RU" sz="2200" dirty="0" smtClean="0">
                <a:latin typeface="Times New Roman" pitchFamily="18" charset="0"/>
                <a:cs typeface="Times New Roman" pitchFamily="18" charset="0"/>
              </a:rPr>
              <a:t> и враг - хромой тигр Шер-Хан, которого боятся и ненавидят все обитатели джунглей.</a:t>
            </a:r>
            <a:endParaRPr lang="ru-RU" sz="2200" dirty="0">
              <a:latin typeface="Times New Roman" pitchFamily="18" charset="0"/>
              <a:cs typeface="Times New Roman" pitchFamily="18" charset="0"/>
            </a:endParaRPr>
          </a:p>
        </p:txBody>
      </p:sp>
      <p:pic>
        <p:nvPicPr>
          <p:cNvPr id="12290" name="Picture 2" descr="C:\Documents and Settings\Библиотека\Рабочий стол\57d0c9044aea5.jpg"/>
          <p:cNvPicPr>
            <a:picLocks noChangeAspect="1" noChangeArrowheads="1"/>
          </p:cNvPicPr>
          <p:nvPr/>
        </p:nvPicPr>
        <p:blipFill>
          <a:blip r:embed="rId2"/>
          <a:srcRect/>
          <a:stretch>
            <a:fillRect/>
          </a:stretch>
        </p:blipFill>
        <p:spPr bwMode="auto">
          <a:xfrm>
            <a:off x="428596" y="1857364"/>
            <a:ext cx="3357586" cy="453232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472518" cy="1428760"/>
          </a:xfrm>
        </p:spPr>
        <p:txBody>
          <a:bodyPr>
            <a:noAutofit/>
          </a:bodyPr>
          <a:lstStyle/>
          <a:p>
            <a:pPr algn="l"/>
            <a:r>
              <a:rPr lang="ru-RU" sz="2400" b="1" dirty="0" smtClean="0">
                <a:latin typeface="Times New Roman" pitchFamily="18" charset="0"/>
                <a:cs typeface="Times New Roman" pitchFamily="18" charset="0"/>
              </a:rPr>
              <a:t>         Паустовский К.Г. Рассказы и сказки / К.Г. Паустовский; </a:t>
            </a:r>
            <a:r>
              <a:rPr lang="ru-RU" sz="2400" b="1" dirty="0" err="1" smtClean="0">
                <a:latin typeface="Times New Roman" pitchFamily="18" charset="0"/>
                <a:cs typeface="Times New Roman" pitchFamily="18" charset="0"/>
              </a:rPr>
              <a:t>Худож</a:t>
            </a:r>
            <a:r>
              <a:rPr lang="ru-RU" sz="2400" b="1" dirty="0" smtClean="0">
                <a:latin typeface="Times New Roman" pitchFamily="18" charset="0"/>
                <a:cs typeface="Times New Roman" pitchFamily="18" charset="0"/>
              </a:rPr>
              <a:t>. Н.Губарева. ─ М. : Мир искателя, 2015. ─ 127 с. : ил. ─ (Библиотека школьника)</a:t>
            </a:r>
            <a:endParaRPr lang="ru-RU" sz="2400" b="1" dirty="0">
              <a:latin typeface="Times New Roman" pitchFamily="18" charset="0"/>
              <a:cs typeface="Times New Roman" pitchFamily="18" charset="0"/>
            </a:endParaRPr>
          </a:p>
        </p:txBody>
      </p:sp>
      <p:sp>
        <p:nvSpPr>
          <p:cNvPr id="4" name="Прямоугольник 3"/>
          <p:cNvSpPr/>
          <p:nvPr/>
        </p:nvSpPr>
        <p:spPr>
          <a:xfrm>
            <a:off x="4357686" y="2071678"/>
            <a:ext cx="4429156" cy="4832092"/>
          </a:xfrm>
          <a:prstGeom prst="rect">
            <a:avLst/>
          </a:prstGeom>
        </p:spPr>
        <p:txBody>
          <a:bodyPr wrap="square">
            <a:spAutoFit/>
          </a:bodyPr>
          <a:lstStyle/>
          <a:p>
            <a:pPr algn="ctr"/>
            <a:r>
              <a:rPr lang="ru-RU" sz="2200" dirty="0" smtClean="0">
                <a:latin typeface="Times New Roman" pitchFamily="18" charset="0"/>
                <a:cs typeface="Times New Roman" pitchFamily="18" charset="0"/>
              </a:rPr>
              <a:t>В сборнике представлены  рассказы  и сказки о животных и природе Средней России замечательного русского писателя Константина Паустовского,  на которых выросло несколько поколений читателей. Трогательные, грустные или веселые, они учат доброте, любви к ближнему, будь то лесные звери или домашние животные, люди, природа. В сборник вошли 18 рассказов и 8 сказок.</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3074" name="Picture 2" descr="C:\Documents and Settings\Библиотека\Рабочий стол\131000348_1.jpg"/>
          <p:cNvPicPr>
            <a:picLocks noChangeAspect="1" noChangeArrowheads="1"/>
          </p:cNvPicPr>
          <p:nvPr/>
        </p:nvPicPr>
        <p:blipFill>
          <a:blip r:embed="rId2"/>
          <a:srcRect/>
          <a:stretch>
            <a:fillRect/>
          </a:stretch>
        </p:blipFill>
        <p:spPr bwMode="auto">
          <a:xfrm>
            <a:off x="642910" y="2214554"/>
            <a:ext cx="2928958" cy="4265602"/>
          </a:xfrm>
          <a:prstGeom prst="rect">
            <a:avLst/>
          </a:prstGeom>
          <a:noFill/>
          <a:ln>
            <a:solidFill>
              <a:srgbClr val="339966"/>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normAutofit/>
          </a:bodyPr>
          <a:lstStyle/>
          <a:p>
            <a:pPr algn="l"/>
            <a:r>
              <a:rPr lang="ru-RU" sz="2400" b="1" dirty="0" smtClean="0">
                <a:latin typeface="Times New Roman" pitchFamily="18" charset="0"/>
                <a:cs typeface="Times New Roman" pitchFamily="18" charset="0"/>
              </a:rPr>
              <a:t>           Чехов А.П.  Каштанка: Рассказы / А. Чехов. ─ М. : Самовар,  2015. ─ 96 с. ─ ( Школьная библиотека)</a:t>
            </a:r>
            <a:endParaRPr lang="ru-RU" sz="2400" b="1" dirty="0">
              <a:latin typeface="Times New Roman" pitchFamily="18" charset="0"/>
              <a:cs typeface="Times New Roman" pitchFamily="18" charset="0"/>
            </a:endParaRPr>
          </a:p>
        </p:txBody>
      </p:sp>
      <p:sp>
        <p:nvSpPr>
          <p:cNvPr id="4" name="Прямоугольник 3"/>
          <p:cNvSpPr/>
          <p:nvPr/>
        </p:nvSpPr>
        <p:spPr>
          <a:xfrm>
            <a:off x="3500430" y="1857363"/>
            <a:ext cx="5429288" cy="4832092"/>
          </a:xfrm>
          <a:prstGeom prst="rect">
            <a:avLst/>
          </a:prstGeom>
        </p:spPr>
        <p:txBody>
          <a:bodyPr wrap="square">
            <a:spAutoFit/>
          </a:bodyPr>
          <a:lstStyle/>
          <a:p>
            <a:pPr algn="ctr"/>
            <a:r>
              <a:rPr lang="ru-RU" sz="2200" dirty="0" smtClean="0">
                <a:latin typeface="Times New Roman" pitchFamily="18" charset="0"/>
                <a:cs typeface="Times New Roman" pitchFamily="18" charset="0"/>
              </a:rPr>
              <a:t>К рассказам Чехова будут обращаться всегда. Читаются они необыкновенно легко, потому что мастерство писателя непревзойдённо. Смеётся весело, но с оттенком грусти. Учит не просто чувствовать, а чувствовать благородно, вызывая то улыбку, то слёзы сострадания. И ничего не придумывает, воспроизводя сюжеты из самой жизни</a:t>
            </a:r>
            <a:r>
              <a:rPr lang="ru-RU" sz="2200" i="1" dirty="0" smtClean="0">
                <a:latin typeface="Times New Roman" pitchFamily="18" charset="0"/>
                <a:cs typeface="Times New Roman" pitchFamily="18" charset="0"/>
              </a:rPr>
              <a:t> . «Каштанка»</a:t>
            </a:r>
            <a:r>
              <a:rPr lang="ru-RU" sz="2200" dirty="0" smtClean="0">
                <a:latin typeface="Times New Roman" pitchFamily="18" charset="0"/>
                <a:cs typeface="Times New Roman" pitchFamily="18" charset="0"/>
              </a:rPr>
              <a:t> — это история собаки, которая потерялась, нашла нового хозяина, который был гораздо ласковее предыдущего, но когда её увидели старые хозяева и позвали её, она не раздумывая, выбрала их. </a:t>
            </a:r>
            <a:endParaRPr lang="ru-RU" sz="2200" dirty="0">
              <a:latin typeface="Times New Roman" pitchFamily="18" charset="0"/>
              <a:cs typeface="Times New Roman" pitchFamily="18" charset="0"/>
            </a:endParaRPr>
          </a:p>
        </p:txBody>
      </p:sp>
      <p:pic>
        <p:nvPicPr>
          <p:cNvPr id="18434" name="Picture 2" descr="C:\Documents and Settings\Библиотека\Рабочий стол\file_7_7.jpg"/>
          <p:cNvPicPr>
            <a:picLocks noChangeAspect="1" noChangeArrowheads="1"/>
          </p:cNvPicPr>
          <p:nvPr/>
        </p:nvPicPr>
        <p:blipFill>
          <a:blip r:embed="rId2" cstate="print"/>
          <a:srcRect/>
          <a:stretch>
            <a:fillRect/>
          </a:stretch>
        </p:blipFill>
        <p:spPr bwMode="auto">
          <a:xfrm>
            <a:off x="500034" y="2000240"/>
            <a:ext cx="2857520" cy="4490387"/>
          </a:xfrm>
          <a:prstGeom prst="rect">
            <a:avLst/>
          </a:prstGeom>
          <a:noFill/>
          <a:ln>
            <a:solidFill>
              <a:srgbClr val="FF0066"/>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400" b="1" dirty="0" smtClean="0">
                <a:latin typeface="Times New Roman" pitchFamily="18" charset="0"/>
                <a:cs typeface="Times New Roman" pitchFamily="18" charset="0"/>
              </a:rPr>
              <a:t>          Тургенев И.С. </a:t>
            </a:r>
            <a:r>
              <a:rPr lang="ru-RU" sz="2400" b="1" dirty="0" err="1" smtClean="0">
                <a:latin typeface="Times New Roman" pitchFamily="18" charset="0"/>
                <a:cs typeface="Times New Roman" pitchFamily="18" charset="0"/>
              </a:rPr>
              <a:t>Муму</a:t>
            </a:r>
            <a:r>
              <a:rPr lang="ru-RU" sz="2400" b="1" dirty="0" smtClean="0">
                <a:latin typeface="Times New Roman" pitchFamily="18" charset="0"/>
                <a:cs typeface="Times New Roman" pitchFamily="18" charset="0"/>
              </a:rPr>
              <a:t> : Рассказы / И.С. Тургенев; Худ. И. Минкина. ─ М. : Омега, 2016. ─ 126 с. ─ (Школьная библиотека)</a:t>
            </a:r>
            <a:endParaRPr lang="ru-RU" sz="2400" b="1" dirty="0">
              <a:latin typeface="Times New Roman" pitchFamily="18" charset="0"/>
              <a:cs typeface="Times New Roman" pitchFamily="18" charset="0"/>
            </a:endParaRPr>
          </a:p>
        </p:txBody>
      </p:sp>
      <p:pic>
        <p:nvPicPr>
          <p:cNvPr id="1026" name="Picture 2" descr="C:\Documents and Settings\Библиотека\Рабочий стол\1014486855.jpg"/>
          <p:cNvPicPr>
            <a:picLocks noChangeAspect="1" noChangeArrowheads="1"/>
          </p:cNvPicPr>
          <p:nvPr/>
        </p:nvPicPr>
        <p:blipFill>
          <a:blip r:embed="rId2"/>
          <a:srcRect/>
          <a:stretch>
            <a:fillRect/>
          </a:stretch>
        </p:blipFill>
        <p:spPr bwMode="auto">
          <a:xfrm>
            <a:off x="571473" y="2143116"/>
            <a:ext cx="2857519" cy="439791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Прямоугольник 4"/>
          <p:cNvSpPr/>
          <p:nvPr/>
        </p:nvSpPr>
        <p:spPr>
          <a:xfrm>
            <a:off x="3714744" y="1857363"/>
            <a:ext cx="5429256" cy="5170646"/>
          </a:xfrm>
          <a:prstGeom prst="rect">
            <a:avLst/>
          </a:prstGeom>
        </p:spPr>
        <p:txBody>
          <a:bodyPr wrap="square">
            <a:spAutoFit/>
          </a:bodyPr>
          <a:lstStyle/>
          <a:p>
            <a:pPr algn="ctr"/>
            <a:r>
              <a:rPr lang="ru-RU" sz="2200" dirty="0" smtClean="0">
                <a:latin typeface="Times New Roman" pitchFamily="18" charset="0"/>
                <a:cs typeface="Times New Roman" pitchFamily="18" charset="0"/>
              </a:rPr>
              <a:t>Рассказ «</a:t>
            </a:r>
            <a:r>
              <a:rPr lang="ru-RU" sz="2200" dirty="0" err="1" smtClean="0">
                <a:latin typeface="Times New Roman" pitchFamily="18" charset="0"/>
                <a:cs typeface="Times New Roman" pitchFamily="18" charset="0"/>
              </a:rPr>
              <a:t>Муму</a:t>
            </a:r>
            <a:r>
              <a:rPr lang="ru-RU" sz="2200" dirty="0" smtClean="0">
                <a:latin typeface="Times New Roman" pitchFamily="18" charset="0"/>
                <a:cs typeface="Times New Roman" pitchFamily="18" charset="0"/>
              </a:rPr>
              <a:t>» - один из самых щемящих образов в истории русской литературы. Грустное повествование о немом дворнике Герасиме и его маленькой собачке знают в нашей стране и взрослые, и дети. И, конечно же, сочувствуют главному персонажу рассказа, вынужденному, ради прихоти барыни, расстаться с единственным существом, которое согревало его беспросветную, тяжелую жизнь и придавало ей хоть какой-то смысл.</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В книгу также вошли другие знаменитые произведения автора – «</a:t>
            </a:r>
            <a:r>
              <a:rPr lang="ru-RU" sz="2200" dirty="0" err="1" smtClean="0">
                <a:latin typeface="Times New Roman" pitchFamily="18" charset="0"/>
                <a:cs typeface="Times New Roman" pitchFamily="18" charset="0"/>
              </a:rPr>
              <a:t>Бежин</a:t>
            </a:r>
            <a:r>
              <a:rPr lang="ru-RU" sz="2200" dirty="0" smtClean="0">
                <a:latin typeface="Times New Roman" pitchFamily="18" charset="0"/>
                <a:cs typeface="Times New Roman" pitchFamily="18" charset="0"/>
              </a:rPr>
              <a:t> луг» , «Деревня», «Воробей».</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2400" b="1" dirty="0" smtClean="0">
                <a:latin typeface="Times New Roman" pitchFamily="18" charset="0"/>
                <a:cs typeface="Times New Roman" pitchFamily="18" charset="0"/>
              </a:rPr>
              <a:t>           Некрасов А.С. Приключения капитана </a:t>
            </a:r>
            <a:r>
              <a:rPr lang="ru-RU" sz="2400" b="1" dirty="0" err="1" smtClean="0">
                <a:latin typeface="Times New Roman" pitchFamily="18" charset="0"/>
                <a:cs typeface="Times New Roman" pitchFamily="18" charset="0"/>
              </a:rPr>
              <a:t>Врунгеля</a:t>
            </a:r>
            <a:r>
              <a:rPr lang="ru-RU" sz="2400" b="1" dirty="0" smtClean="0">
                <a:latin typeface="Times New Roman" pitchFamily="18" charset="0"/>
                <a:cs typeface="Times New Roman" pitchFamily="18" charset="0"/>
              </a:rPr>
              <a:t>  / А.С. Некрасов ; Худ. Р.Ф. </a:t>
            </a:r>
            <a:r>
              <a:rPr lang="ru-RU" sz="2400" b="1" dirty="0" err="1" smtClean="0">
                <a:latin typeface="Times New Roman" pitchFamily="18" charset="0"/>
                <a:cs typeface="Times New Roman" pitchFamily="18" charset="0"/>
              </a:rPr>
              <a:t>Сахалтуев</a:t>
            </a:r>
            <a:r>
              <a:rPr lang="ru-RU" sz="2400" b="1" dirty="0" smtClean="0">
                <a:latin typeface="Times New Roman" pitchFamily="18" charset="0"/>
                <a:cs typeface="Times New Roman" pitchFamily="18" charset="0"/>
              </a:rPr>
              <a:t>. ─ М. : Самовар , 2015. ─ 152 с. : ил.</a:t>
            </a:r>
            <a:endParaRPr lang="ru-RU" sz="2400" b="1" dirty="0">
              <a:latin typeface="Times New Roman" pitchFamily="18" charset="0"/>
              <a:cs typeface="Times New Roman" pitchFamily="18" charset="0"/>
            </a:endParaRPr>
          </a:p>
        </p:txBody>
      </p:sp>
      <p:sp>
        <p:nvSpPr>
          <p:cNvPr id="4" name="Прямоугольник 3"/>
          <p:cNvSpPr/>
          <p:nvPr/>
        </p:nvSpPr>
        <p:spPr>
          <a:xfrm>
            <a:off x="3786182" y="1857364"/>
            <a:ext cx="5143536" cy="4493538"/>
          </a:xfrm>
          <a:prstGeom prst="rect">
            <a:avLst/>
          </a:prstGeom>
        </p:spPr>
        <p:txBody>
          <a:bodyPr wrap="square">
            <a:spAutoFit/>
          </a:bodyPr>
          <a:lstStyle/>
          <a:p>
            <a:pPr algn="ctr"/>
            <a:r>
              <a:rPr lang="ru-RU" sz="2200" dirty="0" smtClean="0">
                <a:latin typeface="Times New Roman" pitchFamily="18" charset="0"/>
                <a:cs typeface="Times New Roman" pitchFamily="18" charset="0"/>
              </a:rPr>
              <a:t>«Приключения капитана </a:t>
            </a:r>
            <a:r>
              <a:rPr lang="ru-RU" sz="2200" dirty="0" err="1" smtClean="0">
                <a:latin typeface="Times New Roman" pitchFamily="18" charset="0"/>
                <a:cs typeface="Times New Roman" pitchFamily="18" charset="0"/>
              </a:rPr>
              <a:t>Врунгеля</a:t>
            </a:r>
            <a:r>
              <a:rPr lang="ru-RU" sz="2200" dirty="0" smtClean="0">
                <a:latin typeface="Times New Roman" pitchFamily="18" charset="0"/>
                <a:cs typeface="Times New Roman" pitchFamily="18" charset="0"/>
              </a:rPr>
              <a:t>» это веселая повесть о невероятных приключениях капитана </a:t>
            </a:r>
            <a:r>
              <a:rPr lang="ru-RU" sz="2200" dirty="0" err="1" smtClean="0">
                <a:latin typeface="Times New Roman" pitchFamily="18" charset="0"/>
                <a:cs typeface="Times New Roman" pitchFamily="18" charset="0"/>
              </a:rPr>
              <a:t>Врунгеля</a:t>
            </a:r>
            <a:r>
              <a:rPr lang="ru-RU" sz="2200" dirty="0" smtClean="0">
                <a:latin typeface="Times New Roman" pitchFamily="18" charset="0"/>
                <a:cs typeface="Times New Roman" pitchFamily="18" charset="0"/>
              </a:rPr>
              <a:t>, его старшего помощника Лома и матроса Фукса, совершивших кругосветное путешествие на яхте «Беда». С героями повести случаются новые смешные приключения, они подвергаются новым невероятным испытаниям, но, руководимые бесстрашным, находчивым и всезнающим капитаном </a:t>
            </a:r>
            <a:r>
              <a:rPr lang="ru-RU" sz="2200" dirty="0" err="1" smtClean="0">
                <a:latin typeface="Times New Roman" pitchFamily="18" charset="0"/>
                <a:cs typeface="Times New Roman" pitchFamily="18" charset="0"/>
              </a:rPr>
              <a:t>Врунгелем</a:t>
            </a:r>
            <a:r>
              <a:rPr lang="ru-RU" sz="2200" dirty="0" smtClean="0">
                <a:latin typeface="Times New Roman" pitchFamily="18" charset="0"/>
                <a:cs typeface="Times New Roman" pitchFamily="18" charset="0"/>
              </a:rPr>
              <a:t>, с честью завершают свое фантастическое путешествие.</a:t>
            </a:r>
            <a:endParaRPr lang="ru-RU" sz="2200" dirty="0">
              <a:latin typeface="Times New Roman" pitchFamily="18" charset="0"/>
              <a:cs typeface="Times New Roman" pitchFamily="18" charset="0"/>
            </a:endParaRPr>
          </a:p>
        </p:txBody>
      </p:sp>
      <p:pic>
        <p:nvPicPr>
          <p:cNvPr id="3075" name="Picture 3" descr="C:\Documents and Settings\Библиотека\Рабочий стол\2923973.jpg"/>
          <p:cNvPicPr>
            <a:picLocks noChangeAspect="1" noChangeArrowheads="1"/>
          </p:cNvPicPr>
          <p:nvPr/>
        </p:nvPicPr>
        <p:blipFill>
          <a:blip r:embed="rId2"/>
          <a:srcRect/>
          <a:stretch>
            <a:fillRect/>
          </a:stretch>
        </p:blipFill>
        <p:spPr bwMode="auto">
          <a:xfrm>
            <a:off x="500035" y="2000240"/>
            <a:ext cx="3000396" cy="4429155"/>
          </a:xfrm>
          <a:prstGeom prst="rect">
            <a:avLst/>
          </a:prstGeom>
          <a:noFill/>
          <a:ln>
            <a:solidFill>
              <a:srgbClr val="FF9933"/>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42917"/>
            <a:ext cx="9144000" cy="2554545"/>
          </a:xfrm>
          <a:prstGeom prst="rect">
            <a:avLst/>
          </a:prstGeom>
        </p:spPr>
        <p:txBody>
          <a:bodyPr wrap="square">
            <a:spAutoFit/>
          </a:bodyPr>
          <a:lstStyle/>
          <a:p>
            <a:pPr algn="ctr"/>
            <a:r>
              <a:rPr lang="ru-RU" sz="2000" dirty="0" smtClean="0">
                <a:latin typeface="Times New Roman" pitchFamily="18" charset="0"/>
                <a:cs typeface="Times New Roman" pitchFamily="18" charset="0"/>
              </a:rPr>
              <a:t>Книги этой увлекательной серии знакомят читателя с гениальными и удивительными философами, учеными и путешественниками, легендарными полководцами, императорами разных эпох и стран. Это история об отважном русском ученом этнографе, антропологе и путешественнике Николае Миклухо-Маклае; об одаренном ученом, изобретателе первой счетной машины Блезе Паскале; о древнегреческом ученом и  путешественнике Геродоте, названном "отцом истории»; о самой знаменитой женщине античного мира- египетской царице Клеопатре; о великом полководце Ганнибале, мечтавшем покорить мир. </a:t>
            </a:r>
            <a:endParaRPr lang="ru-RU" sz="2000" dirty="0">
              <a:latin typeface="Times New Roman" pitchFamily="18" charset="0"/>
              <a:cs typeface="Times New Roman" pitchFamily="18" charset="0"/>
            </a:endParaRPr>
          </a:p>
        </p:txBody>
      </p:sp>
      <p:pic>
        <p:nvPicPr>
          <p:cNvPr id="1026" name="Picture 2" descr="C:\Documents and Settings\Библиотека\Рабочий стол\c30ebf321409a564faf234d4d32493bc.jpg"/>
          <p:cNvPicPr>
            <a:picLocks noChangeAspect="1" noChangeArrowheads="1"/>
          </p:cNvPicPr>
          <p:nvPr/>
        </p:nvPicPr>
        <p:blipFill>
          <a:blip r:embed="rId2" cstate="print"/>
          <a:srcRect/>
          <a:stretch>
            <a:fillRect/>
          </a:stretch>
        </p:blipFill>
        <p:spPr bwMode="auto">
          <a:xfrm>
            <a:off x="285720" y="3214686"/>
            <a:ext cx="2146783" cy="312828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27" name="Picture 3" descr="C:\Documents and Settings\Библиотека\Рабочий стол\103022_b.jpg"/>
          <p:cNvPicPr>
            <a:picLocks noChangeAspect="1" noChangeArrowheads="1"/>
          </p:cNvPicPr>
          <p:nvPr/>
        </p:nvPicPr>
        <p:blipFill>
          <a:blip r:embed="rId3"/>
          <a:srcRect t="2072" b="4000"/>
          <a:stretch>
            <a:fillRect/>
          </a:stretch>
        </p:blipFill>
        <p:spPr bwMode="auto">
          <a:xfrm>
            <a:off x="1928794" y="3214687"/>
            <a:ext cx="2165367" cy="314327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28" name="Picture 4" descr="C:\Documents and Settings\Библиотека\Рабочий стол\imagehandler.ashx.jpg"/>
          <p:cNvPicPr>
            <a:picLocks noChangeAspect="1" noChangeArrowheads="1"/>
          </p:cNvPicPr>
          <p:nvPr/>
        </p:nvPicPr>
        <p:blipFill>
          <a:blip r:embed="rId4"/>
          <a:srcRect/>
          <a:stretch>
            <a:fillRect/>
          </a:stretch>
        </p:blipFill>
        <p:spPr bwMode="auto">
          <a:xfrm>
            <a:off x="3571868" y="3214686"/>
            <a:ext cx="2143140" cy="313951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29" name="Picture 5" descr="C:\Documents and Settings\Библиотека\Рабочий стол\cf2c927d4fc94d7687fe678eb0450367.jpg"/>
          <p:cNvPicPr>
            <a:picLocks noChangeAspect="1" noChangeArrowheads="1"/>
          </p:cNvPicPr>
          <p:nvPr/>
        </p:nvPicPr>
        <p:blipFill>
          <a:blip r:embed="rId5"/>
          <a:srcRect t="2577" b="3402"/>
          <a:stretch>
            <a:fillRect/>
          </a:stretch>
        </p:blipFill>
        <p:spPr bwMode="auto">
          <a:xfrm>
            <a:off x="5214942" y="3214686"/>
            <a:ext cx="2143140" cy="310992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0" name="Picture 6" descr="C:\Documents and Settings\Библиотека\Рабочий стол\gannibal_1.jpg"/>
          <p:cNvPicPr>
            <a:picLocks noChangeAspect="1" noChangeArrowheads="1"/>
          </p:cNvPicPr>
          <p:nvPr/>
        </p:nvPicPr>
        <p:blipFill>
          <a:blip r:embed="rId6"/>
          <a:srcRect l="16250" r="13437"/>
          <a:stretch>
            <a:fillRect/>
          </a:stretch>
        </p:blipFill>
        <p:spPr bwMode="auto">
          <a:xfrm>
            <a:off x="6929422" y="3214686"/>
            <a:ext cx="2214578" cy="3149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28604"/>
            <a:ext cx="9144000" cy="2862322"/>
          </a:xfrm>
          <a:prstGeom prst="rect">
            <a:avLst/>
          </a:prstGeom>
        </p:spPr>
        <p:txBody>
          <a:bodyPr wrap="square">
            <a:spAutoFit/>
          </a:bodyPr>
          <a:lstStyle/>
          <a:p>
            <a:pPr algn="ctr"/>
            <a:r>
              <a:rPr lang="ru-RU" sz="2000" dirty="0" smtClean="0">
                <a:latin typeface="Times New Roman" pitchFamily="18" charset="0"/>
                <a:cs typeface="Times New Roman" pitchFamily="18" charset="0"/>
              </a:rPr>
              <a:t>Книги этой удивительной серии знакомят читателя с гениальными художниками. Это история о великом итальянском скульпторе, живописце, архитекторе и поэте эпохи Возрождения Микеланджело; история о знаменитом живописце, скульпторе и архитекторе, замечательном инженере, математике и анатоме Леонардо да Винчи; история о художнике-импрессионисте, графике и скульпторе, воспевавшем красоту и радость бытия Пьере-Огюсте Ренуаре; история жизни великого фламандца Питера </a:t>
            </a:r>
            <a:r>
              <a:rPr lang="ru-RU" sz="2000" dirty="0" err="1" smtClean="0">
                <a:latin typeface="Times New Roman" pitchFamily="18" charset="0"/>
                <a:cs typeface="Times New Roman" pitchFamily="18" charset="0"/>
              </a:rPr>
              <a:t>Пауля</a:t>
            </a:r>
            <a:r>
              <a:rPr lang="ru-RU" sz="2000" dirty="0" smtClean="0">
                <a:latin typeface="Times New Roman" pitchFamily="18" charset="0"/>
                <a:cs typeface="Times New Roman" pitchFamily="18" charset="0"/>
              </a:rPr>
              <a:t> Рубенса -"короля художников и художника королей» Питере </a:t>
            </a:r>
            <a:r>
              <a:rPr lang="ru-RU" sz="2000" dirty="0" err="1" smtClean="0">
                <a:latin typeface="Times New Roman" pitchFamily="18" charset="0"/>
                <a:cs typeface="Times New Roman" pitchFamily="18" charset="0"/>
              </a:rPr>
              <a:t>Пауле</a:t>
            </a:r>
            <a:r>
              <a:rPr lang="ru-RU" sz="2000" dirty="0" smtClean="0">
                <a:latin typeface="Times New Roman" pitchFamily="18" charset="0"/>
                <a:cs typeface="Times New Roman" pitchFamily="18" charset="0"/>
              </a:rPr>
              <a:t> Рубенсе; это фантастическая история о выдающемся русском художнике-маринисте И. К. Айвазовском</a:t>
            </a:r>
            <a:r>
              <a:rPr lang="ru-RU" sz="2000" dirty="0" smtClean="0"/>
              <a:t>.</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4098" name="Picture 2" descr="C:\Documents and Settings\Библиотека\Рабочий стол\414247.jpg"/>
          <p:cNvPicPr>
            <a:picLocks noChangeAspect="1" noChangeArrowheads="1"/>
          </p:cNvPicPr>
          <p:nvPr/>
        </p:nvPicPr>
        <p:blipFill>
          <a:blip r:embed="rId2"/>
          <a:srcRect/>
          <a:stretch>
            <a:fillRect/>
          </a:stretch>
        </p:blipFill>
        <p:spPr bwMode="auto">
          <a:xfrm>
            <a:off x="214282" y="3286124"/>
            <a:ext cx="2161315" cy="318805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4100" name="AutoShape 4" descr="http://readik.ru/books/imgbig/133175_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2" name="AutoShape 6" descr="http://readik.ru/books/imgbig/133175_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3" name="Picture 7" descr="C:\Documents and Settings\Библиотека\Рабочий стол\133175_b.jpg"/>
          <p:cNvPicPr>
            <a:picLocks noChangeAspect="1" noChangeArrowheads="1"/>
          </p:cNvPicPr>
          <p:nvPr/>
        </p:nvPicPr>
        <p:blipFill>
          <a:blip r:embed="rId3"/>
          <a:srcRect t="2206" b="2940"/>
          <a:stretch>
            <a:fillRect/>
          </a:stretch>
        </p:blipFill>
        <p:spPr bwMode="auto">
          <a:xfrm>
            <a:off x="1928794" y="3214686"/>
            <a:ext cx="2192966" cy="321471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104" name="Picture 8" descr="C:\Documents and Settings\Библиотека\Рабочий стол\imagehandler.ashx.jpg"/>
          <p:cNvPicPr>
            <a:picLocks noChangeAspect="1" noChangeArrowheads="1"/>
          </p:cNvPicPr>
          <p:nvPr/>
        </p:nvPicPr>
        <p:blipFill>
          <a:blip r:embed="rId4"/>
          <a:srcRect/>
          <a:stretch>
            <a:fillRect/>
          </a:stretch>
        </p:blipFill>
        <p:spPr bwMode="auto">
          <a:xfrm>
            <a:off x="3643306" y="3286124"/>
            <a:ext cx="2236320" cy="321471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105" name="Picture 9" descr="C:\Documents and Settings\Библиотека\Рабочий стол\69351_b.jpg"/>
          <p:cNvPicPr>
            <a:picLocks noChangeAspect="1" noChangeArrowheads="1"/>
          </p:cNvPicPr>
          <p:nvPr/>
        </p:nvPicPr>
        <p:blipFill>
          <a:blip r:embed="rId5"/>
          <a:srcRect t="1470" b="3676"/>
          <a:stretch>
            <a:fillRect/>
          </a:stretch>
        </p:blipFill>
        <p:spPr bwMode="auto">
          <a:xfrm>
            <a:off x="5429256" y="3286124"/>
            <a:ext cx="2192965" cy="321471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4106" name="Picture 10" descr="C:\Documents and Settings\Библиотека\Рабочий стол\49940_b.jpg"/>
          <p:cNvPicPr>
            <a:picLocks noChangeAspect="1" noChangeArrowheads="1"/>
          </p:cNvPicPr>
          <p:nvPr/>
        </p:nvPicPr>
        <p:blipFill>
          <a:blip r:embed="rId6"/>
          <a:srcRect t="3676" b="3676"/>
          <a:stretch>
            <a:fillRect/>
          </a:stretch>
        </p:blipFill>
        <p:spPr bwMode="auto">
          <a:xfrm>
            <a:off x="7143768" y="3357562"/>
            <a:ext cx="2195286" cy="314327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356"/>
            <a:ext cx="8715436" cy="2500330"/>
          </a:xfrm>
        </p:spPr>
        <p:txBody>
          <a:bodyPr>
            <a:noAutofit/>
          </a:bodyPr>
          <a:lstStyle/>
          <a:p>
            <a:pPr algn="ctr"/>
            <a:r>
              <a:rPr lang="ru-RU" sz="2000" dirty="0" smtClean="0">
                <a:solidFill>
                  <a:schemeClr val="tx1"/>
                </a:solidFill>
                <a:latin typeface="Times New Roman" pitchFamily="18" charset="0"/>
                <a:cs typeface="Times New Roman" pitchFamily="18" charset="0"/>
              </a:rPr>
              <a:t>Книги этой увлекательной серии знакомят читателя с гениальными музыкантами и писателями.</a:t>
            </a:r>
            <a:r>
              <a:rPr lang="ru-RU" sz="2000" dirty="0" smtClean="0">
                <a:solidFill>
                  <a:schemeClr val="tx1"/>
                </a:solidFill>
              </a:rPr>
              <a:t> </a:t>
            </a:r>
            <a:r>
              <a:rPr lang="ru-RU" sz="2000" dirty="0" smtClean="0">
                <a:solidFill>
                  <a:schemeClr val="tx1"/>
                </a:solidFill>
                <a:latin typeface="Times New Roman" pitchFamily="18" charset="0"/>
                <a:cs typeface="Times New Roman" pitchFamily="18" charset="0"/>
              </a:rPr>
              <a:t>"Исторический роман" рассказывает о жизни и творчестве великого композитора М.И. Глинки - родоначальника русской классической музыки; знакомит с создателем русской басни - Иваном Крыловым, с любимейшим русским поэтом М.Ю.Лермонтовым,</a:t>
            </a:r>
            <a:r>
              <a:rPr lang="ru-RU" sz="2000" dirty="0" smtClean="0">
                <a:solidFill>
                  <a:schemeClr val="tx1"/>
                </a:solidFill>
              </a:rPr>
              <a:t> </a:t>
            </a:r>
            <a:r>
              <a:rPr lang="ru-RU" sz="2000" dirty="0" smtClean="0">
                <a:solidFill>
                  <a:schemeClr val="tx1"/>
                </a:solidFill>
                <a:latin typeface="Times New Roman" pitchFamily="18" charset="0"/>
                <a:cs typeface="Times New Roman" pitchFamily="18" charset="0"/>
              </a:rPr>
              <a:t>это</a:t>
            </a:r>
            <a:r>
              <a:rPr lang="ru-RU" sz="2000" dirty="0" smtClean="0">
                <a:solidFill>
                  <a:schemeClr val="tx1"/>
                </a:solidFill>
              </a:rPr>
              <a:t> </a:t>
            </a:r>
            <a:r>
              <a:rPr lang="ru-RU" sz="2000" dirty="0" smtClean="0">
                <a:solidFill>
                  <a:schemeClr val="tx1"/>
                </a:solidFill>
                <a:latin typeface="Times New Roman" pitchFamily="18" charset="0"/>
                <a:cs typeface="Times New Roman" pitchFamily="18" charset="0"/>
              </a:rPr>
              <a:t>история о французском писателе Александре Дюма, произведения которого целые поколения начинают читать с детства и перечитывают до самой старости; это история о жизни  удивительного сказочника </a:t>
            </a:r>
            <a:r>
              <a:rPr lang="ru-RU" sz="2000" dirty="0" err="1" smtClean="0">
                <a:solidFill>
                  <a:schemeClr val="tx1"/>
                </a:solidFill>
                <a:latin typeface="Times New Roman" pitchFamily="18" charset="0"/>
                <a:cs typeface="Times New Roman" pitchFamily="18" charset="0"/>
              </a:rPr>
              <a:t>Ганса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Христиана</a:t>
            </a:r>
            <a:r>
              <a:rPr lang="ru-RU" sz="2000" dirty="0" smtClean="0">
                <a:solidFill>
                  <a:schemeClr val="tx1"/>
                </a:solidFill>
                <a:latin typeface="Times New Roman" pitchFamily="18" charset="0"/>
                <a:cs typeface="Times New Roman" pitchFamily="18" charset="0"/>
              </a:rPr>
              <a:t> Андерсена, которого знают и любят во всем мире.</a:t>
            </a:r>
            <a:endParaRPr lang="ru-RU" sz="2000" dirty="0">
              <a:solidFill>
                <a:schemeClr val="tx1"/>
              </a:solidFill>
              <a:latin typeface="Times New Roman" pitchFamily="18" charset="0"/>
              <a:cs typeface="Times New Roman" pitchFamily="18" charset="0"/>
            </a:endParaRPr>
          </a:p>
        </p:txBody>
      </p:sp>
      <p:pic>
        <p:nvPicPr>
          <p:cNvPr id="6146" name="Picture 2" descr="C:\Documents and Settings\Библиотека\Рабочий стол\1060135_0_Rlinka_Sergey_Mahotin.jpg"/>
          <p:cNvPicPr>
            <a:picLocks noChangeAspect="1" noChangeArrowheads="1"/>
          </p:cNvPicPr>
          <p:nvPr/>
        </p:nvPicPr>
        <p:blipFill>
          <a:blip r:embed="rId2"/>
          <a:srcRect/>
          <a:stretch>
            <a:fillRect/>
          </a:stretch>
        </p:blipFill>
        <p:spPr bwMode="auto">
          <a:xfrm>
            <a:off x="214282" y="3357562"/>
            <a:ext cx="2120672" cy="321471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145" name="Picture 1" descr="C:\Documents and Settings\Библиотека\Рабочий стол\172469.jpg"/>
          <p:cNvPicPr>
            <a:picLocks noChangeAspect="1" noChangeArrowheads="1"/>
          </p:cNvPicPr>
          <p:nvPr/>
        </p:nvPicPr>
        <p:blipFill>
          <a:blip r:embed="rId3"/>
          <a:srcRect l="10294" t="1298" r="10294" b="3246"/>
          <a:stretch>
            <a:fillRect/>
          </a:stretch>
        </p:blipFill>
        <p:spPr bwMode="auto">
          <a:xfrm>
            <a:off x="1785918" y="3357562"/>
            <a:ext cx="2165009" cy="321471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147" name="Picture 3" descr="C:\Documents and Settings\Библиотека\Рабочий стол\KIN_9779.jpg"/>
          <p:cNvPicPr>
            <a:picLocks noChangeAspect="1" noChangeArrowheads="1"/>
          </p:cNvPicPr>
          <p:nvPr/>
        </p:nvPicPr>
        <p:blipFill>
          <a:blip r:embed="rId4"/>
          <a:srcRect/>
          <a:stretch>
            <a:fillRect/>
          </a:stretch>
        </p:blipFill>
        <p:spPr bwMode="auto">
          <a:xfrm>
            <a:off x="3571868" y="3357562"/>
            <a:ext cx="2143140" cy="316720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148" name="Picture 4" descr="C:\Documents and Settings\Библиотека\Рабочий стол\i.jpg"/>
          <p:cNvPicPr>
            <a:picLocks noChangeAspect="1" noChangeArrowheads="1"/>
          </p:cNvPicPr>
          <p:nvPr/>
        </p:nvPicPr>
        <p:blipFill>
          <a:blip r:embed="rId5"/>
          <a:srcRect l="18604" r="17187"/>
          <a:stretch>
            <a:fillRect/>
          </a:stretch>
        </p:blipFill>
        <p:spPr bwMode="auto">
          <a:xfrm>
            <a:off x="5357818" y="3429000"/>
            <a:ext cx="2162140" cy="316330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149" name="Picture 5" descr="C:\Documents and Settings\Библиотека\Рабочий стол\125199_b.jpg"/>
          <p:cNvPicPr>
            <a:picLocks noChangeAspect="1" noChangeArrowheads="1"/>
          </p:cNvPicPr>
          <p:nvPr/>
        </p:nvPicPr>
        <p:blipFill>
          <a:blip r:embed="rId6"/>
          <a:srcRect t="2206" b="2940"/>
          <a:stretch>
            <a:fillRect/>
          </a:stretch>
        </p:blipFill>
        <p:spPr bwMode="auto">
          <a:xfrm>
            <a:off x="7215206" y="3429000"/>
            <a:ext cx="2151618" cy="315409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785795"/>
            <a:ext cx="8286808" cy="2585323"/>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t>Школьная библиотека ждёт своих юных читателей!</a:t>
            </a:r>
            <a:endParaRPr lang="ru-RU" sz="5400" b="1" cap="none" spc="0" dirty="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endParaRPr>
          </a:p>
        </p:txBody>
      </p:sp>
      <p:pic>
        <p:nvPicPr>
          <p:cNvPr id="1026" name="Picture 2" descr="https://ds02.infourok.ru/uploads/ex/0662/000793f9-abf0c4a9/1/hello_html_m23594c53.jpg"/>
          <p:cNvPicPr>
            <a:picLocks noChangeAspect="1" noChangeArrowheads="1"/>
          </p:cNvPicPr>
          <p:nvPr/>
        </p:nvPicPr>
        <p:blipFill>
          <a:blip r:embed="rId2"/>
          <a:srcRect/>
          <a:stretch>
            <a:fillRect/>
          </a:stretch>
        </p:blipFill>
        <p:spPr bwMode="auto">
          <a:xfrm>
            <a:off x="2500298" y="3357562"/>
            <a:ext cx="4286248" cy="32927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686800" cy="1000132"/>
          </a:xfrm>
        </p:spPr>
        <p:txBody>
          <a:bodyPr>
            <a:noAutofit/>
          </a:bodyPr>
          <a:lstStyle/>
          <a:p>
            <a:pPr algn="l"/>
            <a:r>
              <a:rPr lang="ru-RU" sz="2400" b="1" dirty="0" smtClean="0">
                <a:latin typeface="Times New Roman" pitchFamily="18" charset="0"/>
                <a:cs typeface="Times New Roman" pitchFamily="18" charset="0"/>
              </a:rPr>
              <a:t>        Велтистов Е. Приключения Электроника : </a:t>
            </a:r>
            <a:r>
              <a:rPr lang="ru-RU" sz="2400" b="1" dirty="0" err="1" smtClean="0">
                <a:latin typeface="Times New Roman" pitchFamily="18" charset="0"/>
                <a:cs typeface="Times New Roman" pitchFamily="18" charset="0"/>
              </a:rPr>
              <a:t>Фантастич</a:t>
            </a:r>
            <a:r>
              <a:rPr lang="ru-RU" sz="2400" b="1" dirty="0" smtClean="0">
                <a:latin typeface="Times New Roman" pitchFamily="18" charset="0"/>
                <a:cs typeface="Times New Roman" pitchFamily="18" charset="0"/>
              </a:rPr>
              <a:t>. повесть / Е. Велтистов; Худ. О. Горбушин. ─ М. : Самовар, 2011. ─ 160 с. : ил. ─ (Школьная библиотека)</a:t>
            </a:r>
            <a:endParaRPr lang="ru-RU" sz="2400" b="1" dirty="0">
              <a:latin typeface="Times New Roman" pitchFamily="18" charset="0"/>
              <a:cs typeface="Times New Roman" pitchFamily="18" charset="0"/>
            </a:endParaRPr>
          </a:p>
        </p:txBody>
      </p:sp>
      <p:sp>
        <p:nvSpPr>
          <p:cNvPr id="4" name="Прямоугольник 3"/>
          <p:cNvSpPr/>
          <p:nvPr/>
        </p:nvSpPr>
        <p:spPr>
          <a:xfrm>
            <a:off x="4143372" y="2000240"/>
            <a:ext cx="4714908" cy="4832092"/>
          </a:xfrm>
          <a:prstGeom prst="rect">
            <a:avLst/>
          </a:prstGeom>
        </p:spPr>
        <p:txBody>
          <a:bodyPr wrap="square">
            <a:spAutoFit/>
          </a:bodyPr>
          <a:lstStyle/>
          <a:p>
            <a:pPr algn="ctr"/>
            <a:r>
              <a:rPr lang="ru-RU" sz="2200" dirty="0" smtClean="0">
                <a:latin typeface="Times New Roman" pitchFamily="18" charset="0"/>
                <a:cs typeface="Times New Roman" pitchFamily="18" charset="0"/>
              </a:rPr>
              <a:t>Советский ученый создает гениального робота. Это мальчик, который способен решать любые математические задачи, он пишет самые лучшие сочинения и отлично поет! А еще он - точная копия школьника Сережи </a:t>
            </a:r>
            <a:r>
              <a:rPr lang="ru-RU" sz="2200" dirty="0" err="1" smtClean="0">
                <a:latin typeface="Times New Roman" pitchFamily="18" charset="0"/>
                <a:cs typeface="Times New Roman" pitchFamily="18" charset="0"/>
              </a:rPr>
              <a:t>Сыроежкина</a:t>
            </a:r>
            <a:r>
              <a:rPr lang="ru-RU" sz="2200" dirty="0" smtClean="0">
                <a:latin typeface="Times New Roman" pitchFamily="18" charset="0"/>
                <a:cs typeface="Times New Roman" pitchFamily="18" charset="0"/>
              </a:rPr>
              <a:t>. Сообразительный мальчуган быстренько перекладывает все свои обязанности на электронного двойника. Каких только удивительных приключений с ними не случалось! Но о них вы прочтете в книге.</a:t>
            </a:r>
            <a:endParaRPr lang="ru-RU" sz="2200" dirty="0">
              <a:latin typeface="Times New Roman" pitchFamily="18" charset="0"/>
              <a:cs typeface="Times New Roman" pitchFamily="18" charset="0"/>
            </a:endParaRPr>
          </a:p>
        </p:txBody>
      </p:sp>
      <p:sp>
        <p:nvSpPr>
          <p:cNvPr id="1026" name="AutoShape 2" descr="http://img1.labirint.ru/books9/87877/cover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http://img1.labirint.ru/books9/87877/coverbig.jpg"/>
          <p:cNvPicPr>
            <a:picLocks noChangeAspect="1" noChangeArrowheads="1"/>
          </p:cNvPicPr>
          <p:nvPr/>
        </p:nvPicPr>
        <p:blipFill>
          <a:blip r:embed="rId2"/>
          <a:srcRect/>
          <a:stretch>
            <a:fillRect/>
          </a:stretch>
        </p:blipFill>
        <p:spPr bwMode="auto">
          <a:xfrm>
            <a:off x="642910" y="2071678"/>
            <a:ext cx="3071834" cy="4429132"/>
          </a:xfrm>
          <a:prstGeom prst="rect">
            <a:avLst/>
          </a:prstGeom>
          <a:noFill/>
          <a:ln>
            <a:solidFill>
              <a:schemeClr val="accent1">
                <a:lumMod val="60000"/>
                <a:lumOff val="4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a:bodyPr>
          <a:lstStyle/>
          <a:p>
            <a:pPr algn="l"/>
            <a:r>
              <a:rPr lang="ru-RU" sz="2400" b="1" dirty="0" smtClean="0">
                <a:latin typeface="Times New Roman" pitchFamily="18" charset="0"/>
                <a:cs typeface="Times New Roman" pitchFamily="18" charset="0"/>
              </a:rPr>
              <a:t>     Кэрролл Л. Приключения Алисы / Л. Кэрролл; Пер. с англ. ─ М. : Самовар , 2015 . ─ 142 с. : ил.</a:t>
            </a:r>
            <a:endParaRPr lang="ru-RU" sz="2400" b="1" dirty="0">
              <a:latin typeface="Times New Roman" pitchFamily="18" charset="0"/>
              <a:cs typeface="Times New Roman" pitchFamily="18" charset="0"/>
            </a:endParaRPr>
          </a:p>
        </p:txBody>
      </p:sp>
      <p:pic>
        <p:nvPicPr>
          <p:cNvPr id="5122" name="Picture 2" descr="C:\Documents and Settings\Библиотека\Рабочий стол\1018636_0_Alisa_v_Strane_CHudes_Lyuis_Kerroll.jpg"/>
          <p:cNvPicPr>
            <a:picLocks noChangeAspect="1" noChangeArrowheads="1"/>
          </p:cNvPicPr>
          <p:nvPr/>
        </p:nvPicPr>
        <p:blipFill>
          <a:blip r:embed="rId2"/>
          <a:srcRect/>
          <a:stretch>
            <a:fillRect/>
          </a:stretch>
        </p:blipFill>
        <p:spPr bwMode="auto">
          <a:xfrm>
            <a:off x="571472" y="2000240"/>
            <a:ext cx="3071834" cy="4279276"/>
          </a:xfrm>
          <a:prstGeom prst="rect">
            <a:avLst/>
          </a:prstGeom>
          <a:noFill/>
          <a:ln>
            <a:solidFill>
              <a:srgbClr val="C0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Прямоугольник 4"/>
          <p:cNvSpPr/>
          <p:nvPr/>
        </p:nvSpPr>
        <p:spPr>
          <a:xfrm>
            <a:off x="3786182" y="2000240"/>
            <a:ext cx="5143536" cy="4493538"/>
          </a:xfrm>
          <a:prstGeom prst="rect">
            <a:avLst/>
          </a:prstGeom>
        </p:spPr>
        <p:txBody>
          <a:bodyPr wrap="square">
            <a:spAutoFit/>
          </a:bodyPr>
          <a:lstStyle/>
          <a:p>
            <a:pPr algn="ctr"/>
            <a:r>
              <a:rPr lang="ru-RU" sz="2200" dirty="0" smtClean="0">
                <a:latin typeface="Times New Roman" pitchFamily="18" charset="0"/>
                <a:cs typeface="Times New Roman" pitchFamily="18" charset="0"/>
              </a:rPr>
              <a:t>Героиня книги - Алиса, начинает своё путешествие в Страну Чудес неожиданно для себя самой: разомлевшая от жары и безделья Алиса вдруг заметила кролика. Но кролик этот оказался не только говорящим (чему в ту минуту Алиса тоже не удивилась), но ещё и владельцем карманных часов. Сгорая от любопытства, Алиса бросилась за ним в нору  и  оказалась... в параллельном мире.  Все приключения, с которыми она сталкивается необыкновенно интересные…</a:t>
            </a:r>
            <a:endParaRPr lang="ru-RU" sz="2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429684" cy="1214446"/>
          </a:xfrm>
        </p:spPr>
        <p:txBody>
          <a:bodyPr>
            <a:noAutofit/>
          </a:bodyPr>
          <a:lstStyle/>
          <a:p>
            <a:pPr algn="l"/>
            <a:r>
              <a:rPr lang="ru-RU" sz="2400" b="1" dirty="0" smtClean="0">
                <a:latin typeface="Times New Roman" pitchFamily="18" charset="0"/>
                <a:cs typeface="Times New Roman" pitchFamily="18" charset="0"/>
              </a:rPr>
              <a:t>         Твен М. Приключения Тома </a:t>
            </a:r>
            <a:r>
              <a:rPr lang="ru-RU" sz="2400" b="1" dirty="0" err="1" smtClean="0">
                <a:latin typeface="Times New Roman" pitchFamily="18" charset="0"/>
                <a:cs typeface="Times New Roman" pitchFamily="18" charset="0"/>
              </a:rPr>
              <a:t>Сойера</a:t>
            </a:r>
            <a:r>
              <a:rPr lang="ru-RU" sz="2400" b="1" dirty="0" smtClean="0">
                <a:latin typeface="Times New Roman" pitchFamily="18" charset="0"/>
                <a:cs typeface="Times New Roman" pitchFamily="18" charset="0"/>
              </a:rPr>
              <a:t> / М. Твен; Пер. с англ.  К.И.Чуковского; Худ. А. М.Елисеев. ─ М. : Самовар, 2008. ─ 208 с. : ил. ─ (Школьная библиотека)</a:t>
            </a:r>
            <a:endParaRPr lang="ru-RU" sz="2400" b="1" dirty="0">
              <a:latin typeface="Times New Roman" pitchFamily="18" charset="0"/>
              <a:cs typeface="Times New Roman" pitchFamily="18" charset="0"/>
            </a:endParaRPr>
          </a:p>
        </p:txBody>
      </p:sp>
      <p:sp>
        <p:nvSpPr>
          <p:cNvPr id="4" name="Прямоугольник 3"/>
          <p:cNvSpPr/>
          <p:nvPr/>
        </p:nvSpPr>
        <p:spPr>
          <a:xfrm>
            <a:off x="3786182" y="2143116"/>
            <a:ext cx="5357818" cy="4493538"/>
          </a:xfrm>
          <a:prstGeom prst="rect">
            <a:avLst/>
          </a:prstGeom>
        </p:spPr>
        <p:txBody>
          <a:bodyPr wrap="square">
            <a:spAutoFit/>
          </a:bodyPr>
          <a:lstStyle/>
          <a:p>
            <a:pPr algn="ctr"/>
            <a:r>
              <a:rPr lang="ru-RU" sz="2200" dirty="0" smtClean="0">
                <a:latin typeface="Times New Roman" pitchFamily="18" charset="0"/>
                <a:cs typeface="Times New Roman" pitchFamily="18" charset="0"/>
              </a:rPr>
              <a:t>Уже более столетия эта замечательная книга остается не подверженной времени. Ведь в ней— романтика приключений, захватывающий сюжет с неожиданными поворотами, живой юмор и даже романтические переживания юного героя. Ну и герой, мечтатель, сорванец и затейник Том, умудряющийся приносить столько проблем своим близким, добрый, смелый и веселый мальчуган, открытый и честный. Он получился таким живым и реальным еще и потому, что и Тома, и его приключения он писал из своего детства...</a:t>
            </a:r>
            <a:endParaRPr lang="ru-RU" sz="2200" dirty="0">
              <a:latin typeface="Times New Roman" pitchFamily="18" charset="0"/>
              <a:cs typeface="Times New Roman" pitchFamily="18" charset="0"/>
            </a:endParaRPr>
          </a:p>
        </p:txBody>
      </p:sp>
      <p:pic>
        <p:nvPicPr>
          <p:cNvPr id="1026" name="Picture 2" descr="C:\Documents and Settings\Библиотека\Рабочий стол\14884_0.jpg"/>
          <p:cNvPicPr>
            <a:picLocks noChangeAspect="1" noChangeArrowheads="1"/>
          </p:cNvPicPr>
          <p:nvPr/>
        </p:nvPicPr>
        <p:blipFill>
          <a:blip r:embed="rId2"/>
          <a:srcRect l="7968" r="10595"/>
          <a:stretch>
            <a:fillRect/>
          </a:stretch>
        </p:blipFill>
        <p:spPr bwMode="auto">
          <a:xfrm>
            <a:off x="428597" y="2071678"/>
            <a:ext cx="3143272" cy="4420593"/>
          </a:xfrm>
          <a:prstGeom prst="rect">
            <a:avLst/>
          </a:prstGeom>
          <a:noFill/>
          <a:ln>
            <a:solidFill>
              <a:schemeClr val="accent3">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4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Твен М. Приключения </a:t>
            </a:r>
            <a:r>
              <a:rPr lang="ru-RU" sz="2700" b="1" dirty="0" err="1" smtClean="0">
                <a:latin typeface="Times New Roman" pitchFamily="18" charset="0"/>
                <a:cs typeface="Times New Roman" pitchFamily="18" charset="0"/>
              </a:rPr>
              <a:t>Гекльберри</a:t>
            </a:r>
            <a:r>
              <a:rPr lang="ru-RU" sz="2700" b="1" dirty="0" smtClean="0">
                <a:latin typeface="Times New Roman" pitchFamily="18" charset="0"/>
                <a:cs typeface="Times New Roman" pitchFamily="18" charset="0"/>
              </a:rPr>
              <a:t> Финна / М. Твен; Пер. с англ. Н. </a:t>
            </a:r>
            <a:r>
              <a:rPr lang="ru-RU" sz="2700" b="1" dirty="0" err="1" smtClean="0">
                <a:latin typeface="Times New Roman" pitchFamily="18" charset="0"/>
                <a:cs typeface="Times New Roman" pitchFamily="18" charset="0"/>
              </a:rPr>
              <a:t>Дарузес</a:t>
            </a:r>
            <a:r>
              <a:rPr lang="ru-RU" sz="2700" b="1" dirty="0" smtClean="0">
                <a:latin typeface="Times New Roman" pitchFamily="18" charset="0"/>
                <a:cs typeface="Times New Roman" pitchFamily="18" charset="0"/>
              </a:rPr>
              <a:t>; Худ. А. Власова. ─ М. : Мир искателя, 2014. ─ 191 с. : ил.</a:t>
            </a:r>
            <a:endParaRPr lang="ru-RU" sz="2700" b="1" dirty="0">
              <a:latin typeface="Times New Roman" pitchFamily="18" charset="0"/>
              <a:cs typeface="Times New Roman" pitchFamily="18" charset="0"/>
            </a:endParaRPr>
          </a:p>
        </p:txBody>
      </p:sp>
      <p:sp>
        <p:nvSpPr>
          <p:cNvPr id="4" name="Прямоугольник 3"/>
          <p:cNvSpPr/>
          <p:nvPr/>
        </p:nvSpPr>
        <p:spPr>
          <a:xfrm>
            <a:off x="4357686" y="2214554"/>
            <a:ext cx="4572032" cy="3816429"/>
          </a:xfrm>
          <a:prstGeom prst="rect">
            <a:avLst/>
          </a:prstGeom>
        </p:spPr>
        <p:txBody>
          <a:bodyPr wrap="square">
            <a:spAutoFit/>
          </a:bodyPr>
          <a:lstStyle/>
          <a:p>
            <a:pPr algn="ctr"/>
            <a:r>
              <a:rPr lang="ru-RU" sz="2200" dirty="0" smtClean="0">
                <a:latin typeface="Times New Roman" pitchFamily="18" charset="0"/>
                <a:cs typeface="Times New Roman" pitchFamily="18" charset="0"/>
              </a:rPr>
              <a:t>"Приключения </a:t>
            </a:r>
            <a:r>
              <a:rPr lang="ru-RU" sz="2200" dirty="0" err="1" smtClean="0">
                <a:latin typeface="Times New Roman" pitchFamily="18" charset="0"/>
                <a:cs typeface="Times New Roman" pitchFamily="18" charset="0"/>
              </a:rPr>
              <a:t>Гекльберри</a:t>
            </a:r>
            <a:r>
              <a:rPr lang="ru-RU" sz="2200" dirty="0" smtClean="0">
                <a:latin typeface="Times New Roman" pitchFamily="18" charset="0"/>
                <a:cs typeface="Times New Roman" pitchFamily="18" charset="0"/>
              </a:rPr>
              <a:t> Финна" - продолжение книги "Приключения Тома </a:t>
            </a:r>
            <a:r>
              <a:rPr lang="ru-RU" sz="2200" dirty="0" err="1" smtClean="0">
                <a:latin typeface="Times New Roman" pitchFamily="18" charset="0"/>
                <a:cs typeface="Times New Roman" pitchFamily="18" charset="0"/>
              </a:rPr>
              <a:t>Сойера</a:t>
            </a:r>
            <a:r>
              <a:rPr lang="ru-RU" sz="2200" dirty="0" smtClean="0">
                <a:latin typeface="Times New Roman" pitchFamily="18" charset="0"/>
                <a:cs typeface="Times New Roman" pitchFamily="18" charset="0"/>
              </a:rPr>
              <a:t>", но на этот раз главная роль отдана мальчику Геку Финну - бывшему беспризорнику, который отчаянно не желает жить по "домашним" правилам и убегает из гостеприимной семьи вдовы Дуглас навстречу свободе, опасностям и настоящим поступкам... </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2050" name="Picture 2" descr="C:\Documents and Settings\Библиотека\Рабочий стол\image.jpg"/>
          <p:cNvPicPr>
            <a:picLocks noChangeAspect="1" noChangeArrowheads="1"/>
          </p:cNvPicPr>
          <p:nvPr/>
        </p:nvPicPr>
        <p:blipFill>
          <a:blip r:embed="rId2"/>
          <a:srcRect/>
          <a:stretch>
            <a:fillRect/>
          </a:stretch>
        </p:blipFill>
        <p:spPr bwMode="auto">
          <a:xfrm>
            <a:off x="642911" y="2143116"/>
            <a:ext cx="3071834" cy="436781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472518" cy="1214446"/>
          </a:xfrm>
        </p:spPr>
        <p:txBody>
          <a:bodyPr>
            <a:noAutofit/>
          </a:bodyPr>
          <a:lstStyle/>
          <a:p>
            <a:pPr algn="l"/>
            <a:r>
              <a:rPr lang="ru-RU" sz="2400" b="1" dirty="0" smtClean="0">
                <a:latin typeface="Times New Roman" pitchFamily="18" charset="0"/>
                <a:cs typeface="Times New Roman" pitchFamily="18" charset="0"/>
              </a:rPr>
              <a:t>        Твен М. Принц и нищий / М. Твен; Пер. с англ. : К.И. Чуковского и Н.К.Чуковского;  Худ. А.М. Елисеев. ─ М. : Самовар, 2015. ─ 238 с. : ил.</a:t>
            </a:r>
            <a:endParaRPr lang="ru-RU" sz="2400" b="1" dirty="0">
              <a:latin typeface="Times New Roman" pitchFamily="18" charset="0"/>
              <a:cs typeface="Times New Roman" pitchFamily="18" charset="0"/>
            </a:endParaRPr>
          </a:p>
        </p:txBody>
      </p:sp>
      <p:sp>
        <p:nvSpPr>
          <p:cNvPr id="4" name="Прямоугольник 3"/>
          <p:cNvSpPr/>
          <p:nvPr/>
        </p:nvSpPr>
        <p:spPr>
          <a:xfrm>
            <a:off x="3357554" y="1643050"/>
            <a:ext cx="5786446" cy="6001643"/>
          </a:xfrm>
          <a:prstGeom prst="rect">
            <a:avLst/>
          </a:prstGeom>
        </p:spPr>
        <p:txBody>
          <a:bodyPr wrap="square">
            <a:spAutoFit/>
          </a:bodyPr>
          <a:lstStyle/>
          <a:p>
            <a:pPr algn="ctr"/>
            <a:r>
              <a:rPr lang="ru-RU" sz="2200" dirty="0" smtClean="0">
                <a:latin typeface="Times New Roman" pitchFamily="18" charset="0"/>
                <a:cs typeface="Times New Roman" pitchFamily="18" charset="0"/>
              </a:rPr>
              <a:t>"Принц и нищий" - роман о двух мальчиках - оборвыше Томе </a:t>
            </a:r>
            <a:r>
              <a:rPr lang="ru-RU" sz="2200" dirty="0" err="1" smtClean="0">
                <a:latin typeface="Times New Roman" pitchFamily="18" charset="0"/>
                <a:cs typeface="Times New Roman" pitchFamily="18" charset="0"/>
              </a:rPr>
              <a:t>Кенти</a:t>
            </a:r>
            <a:r>
              <a:rPr lang="ru-RU" sz="2200" dirty="0" smtClean="0">
                <a:latin typeface="Times New Roman" pitchFamily="18" charset="0"/>
                <a:cs typeface="Times New Roman" pitchFamily="18" charset="0"/>
              </a:rPr>
              <a:t> и английском принце Эдуарде. Молодой принц, наследник английского престола меняется местами с похожим на него как две капли воды нищим. Очень скоро принц понимает, что жизнь бедного мальчика из трущоб совсем не так беззаботна, как он себе представлял, однако совершить обратное "превращение" оказывается не так-то просто. Принцу предстоит взглянуть изнутри на свое королевство и заново заслужить уважение своих подданных, на этот раз поступками. </a:t>
            </a:r>
          </a:p>
          <a:p>
            <a:pPr algn="ctr"/>
            <a:r>
              <a:rPr lang="ru-RU" sz="2200" dirty="0" smtClean="0">
                <a:latin typeface="Times New Roman" pitchFamily="18" charset="0"/>
                <a:cs typeface="Times New Roman" pitchFamily="18" charset="0"/>
              </a:rPr>
              <a:t>Кого  же из них коронуют на английский престол? </a:t>
            </a:r>
            <a:br>
              <a:rPr lang="ru-RU" sz="2200" dirty="0" smtClean="0">
                <a:latin typeface="Times New Roman" pitchFamily="18" charset="0"/>
                <a:cs typeface="Times New Roman" pitchFamily="18" charset="0"/>
              </a:rPr>
            </a:br>
            <a:r>
              <a:rPr lang="ru-RU" dirty="0" smtClean="0"/>
              <a:t/>
            </a:r>
            <a:br>
              <a:rPr lang="ru-RU" dirty="0" smtClean="0"/>
            </a:br>
            <a:endParaRPr lang="ru-RU" dirty="0" smtClean="0"/>
          </a:p>
          <a:p>
            <a:pPr algn="ctr"/>
            <a:endParaRPr lang="ru-RU" dirty="0"/>
          </a:p>
        </p:txBody>
      </p:sp>
      <p:pic>
        <p:nvPicPr>
          <p:cNvPr id="3074" name="Picture 2" descr="C:\Documents and Settings\Библиотека\Рабочий стол\po_motivam_marka_tvena_prints_i_nishij.jpg"/>
          <p:cNvPicPr>
            <a:picLocks noChangeAspect="1" noChangeArrowheads="1"/>
          </p:cNvPicPr>
          <p:nvPr/>
        </p:nvPicPr>
        <p:blipFill>
          <a:blip r:embed="rId2"/>
          <a:srcRect l="8333" t="5390" r="6989" b="5390"/>
          <a:stretch>
            <a:fillRect/>
          </a:stretch>
        </p:blipFill>
        <p:spPr bwMode="auto">
          <a:xfrm>
            <a:off x="428596" y="2000240"/>
            <a:ext cx="2928958" cy="4234230"/>
          </a:xfrm>
          <a:prstGeom prst="rect">
            <a:avLst/>
          </a:prstGeom>
          <a:noFill/>
          <a:ln>
            <a:solidFill>
              <a:srgbClr val="9999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04088"/>
            <a:ext cx="8786842" cy="1439028"/>
          </a:xfrm>
        </p:spPr>
        <p:txBody>
          <a:bodyPr>
            <a:noAutofit/>
          </a:bodyPr>
          <a:lstStyle/>
          <a:p>
            <a:pPr algn="l"/>
            <a:r>
              <a:rPr lang="ru-RU" sz="2400" b="1" dirty="0" smtClean="0">
                <a:latin typeface="Times New Roman" pitchFamily="18" charset="0"/>
                <a:cs typeface="Times New Roman" pitchFamily="18" charset="0"/>
              </a:rPr>
              <a:t>           Дефо Д. Жизнь и удивительные приключения морехода Робинзона Крузо / Д. Дефо; Пересказ с англ. К.И. Чуковского; Худ. </a:t>
            </a:r>
            <a:r>
              <a:rPr lang="ru-RU" sz="2400" b="1" dirty="0" err="1" smtClean="0">
                <a:latin typeface="Times New Roman" pitchFamily="18" charset="0"/>
                <a:cs typeface="Times New Roman" pitchFamily="18" charset="0"/>
              </a:rPr>
              <a:t>Р.Ф.Сахалтуев</a:t>
            </a:r>
            <a:r>
              <a:rPr lang="ru-RU" sz="2400" b="1" dirty="0" smtClean="0">
                <a:latin typeface="Times New Roman" pitchFamily="18" charset="0"/>
                <a:cs typeface="Times New Roman" pitchFamily="18" charset="0"/>
              </a:rPr>
              <a:t>. ─ М. : Самовар, 2015. ─ 190 с. : ил. ─ (Школьная библиотека).</a:t>
            </a:r>
            <a:endParaRPr lang="ru-RU" sz="2400" b="1" dirty="0">
              <a:latin typeface="Times New Roman" pitchFamily="18" charset="0"/>
              <a:cs typeface="Times New Roman" pitchFamily="18" charset="0"/>
            </a:endParaRPr>
          </a:p>
        </p:txBody>
      </p:sp>
      <p:sp>
        <p:nvSpPr>
          <p:cNvPr id="4" name="Прямоугольник 3"/>
          <p:cNvSpPr/>
          <p:nvPr/>
        </p:nvSpPr>
        <p:spPr>
          <a:xfrm>
            <a:off x="4000496" y="2285992"/>
            <a:ext cx="4929222" cy="5170646"/>
          </a:xfrm>
          <a:prstGeom prst="rect">
            <a:avLst/>
          </a:prstGeom>
        </p:spPr>
        <p:txBody>
          <a:bodyPr wrap="square">
            <a:spAutoFit/>
          </a:bodyPr>
          <a:lstStyle/>
          <a:p>
            <a:pPr algn="ctr"/>
            <a:r>
              <a:rPr lang="ru-RU" sz="2200" dirty="0" smtClean="0">
                <a:latin typeface="Times New Roman" pitchFamily="18" charset="0"/>
                <a:cs typeface="Times New Roman" pitchFamily="18" charset="0"/>
              </a:rPr>
              <a:t>История человека, сумевшего выжить на необитаемом острове. История его борьбы с безжалостными силами природы и блистательной победы. История его дружбы с благородным дикарем и опасной схватки с пиратами...</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Идут века, но имена Робинзона Крузо и его верного Пятницы по-прежнему остаются нарицательными, а увлекательный роман об их приключениях не оставляет равнодушными читателей.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4098" name="Picture 2" descr="C:\Documents and Settings\Библиотека\Рабочий стол\98240.jpg"/>
          <p:cNvPicPr>
            <a:picLocks noChangeAspect="1" noChangeArrowheads="1"/>
          </p:cNvPicPr>
          <p:nvPr/>
        </p:nvPicPr>
        <p:blipFill>
          <a:blip r:embed="rId2"/>
          <a:srcRect/>
          <a:stretch>
            <a:fillRect/>
          </a:stretch>
        </p:blipFill>
        <p:spPr bwMode="auto">
          <a:xfrm>
            <a:off x="571472" y="2317738"/>
            <a:ext cx="2857520" cy="4127374"/>
          </a:xfrm>
          <a:prstGeom prst="rect">
            <a:avLst/>
          </a:prstGeom>
          <a:noFill/>
          <a:ln>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472518" cy="1143008"/>
          </a:xfrm>
        </p:spPr>
        <p:txBody>
          <a:bodyPr>
            <a:noAutofit/>
          </a:bodyPr>
          <a:lstStyle/>
          <a:p>
            <a:pPr algn="l"/>
            <a:r>
              <a:rPr lang="ru-RU" sz="2400" b="1" dirty="0" smtClean="0">
                <a:latin typeface="Times New Roman" pitchFamily="18" charset="0"/>
                <a:cs typeface="Times New Roman" pitchFamily="18" charset="0"/>
              </a:rPr>
              <a:t>            Свифт Дж. Путешествия Гулливера / Дж. Свифт; Пересказ с англ. Т.Г. </a:t>
            </a:r>
            <a:r>
              <a:rPr lang="ru-RU" sz="2400" b="1" dirty="0" err="1" smtClean="0">
                <a:latin typeface="Times New Roman" pitchFamily="18" charset="0"/>
                <a:cs typeface="Times New Roman" pitchFamily="18" charset="0"/>
              </a:rPr>
              <a:t>Габбе</a:t>
            </a:r>
            <a:r>
              <a:rPr lang="ru-RU" sz="2400" b="1" dirty="0" smtClean="0">
                <a:latin typeface="Times New Roman" pitchFamily="18" charset="0"/>
                <a:cs typeface="Times New Roman" pitchFamily="18" charset="0"/>
              </a:rPr>
              <a:t>; Худ. О.В. </a:t>
            </a:r>
            <a:r>
              <a:rPr lang="ru-RU" sz="2400" b="1" dirty="0" err="1" smtClean="0">
                <a:latin typeface="Times New Roman" pitchFamily="18" charset="0"/>
                <a:cs typeface="Times New Roman" pitchFamily="18" charset="0"/>
              </a:rPr>
              <a:t>Подивилова</a:t>
            </a:r>
            <a:r>
              <a:rPr lang="ru-RU" sz="2400" b="1" dirty="0" smtClean="0">
                <a:latin typeface="Times New Roman" pitchFamily="18" charset="0"/>
                <a:cs typeface="Times New Roman" pitchFamily="18" charset="0"/>
              </a:rPr>
              <a:t>. ─ М. : Самовар, 2015. ─ 144 с. : ил. ─ (Школьная библиотека)</a:t>
            </a:r>
            <a:endParaRPr lang="ru-RU" sz="2400" b="1" dirty="0">
              <a:latin typeface="Times New Roman" pitchFamily="18" charset="0"/>
              <a:cs typeface="Times New Roman" pitchFamily="18" charset="0"/>
            </a:endParaRPr>
          </a:p>
        </p:txBody>
      </p:sp>
      <p:sp>
        <p:nvSpPr>
          <p:cNvPr id="4" name="Прямоугольник 3"/>
          <p:cNvSpPr/>
          <p:nvPr/>
        </p:nvSpPr>
        <p:spPr>
          <a:xfrm>
            <a:off x="3571868" y="2000240"/>
            <a:ext cx="5572132" cy="5170646"/>
          </a:xfrm>
          <a:prstGeom prst="rect">
            <a:avLst/>
          </a:prstGeom>
        </p:spPr>
        <p:txBody>
          <a:bodyPr wrap="square">
            <a:spAutoFit/>
          </a:bodyPr>
          <a:lstStyle/>
          <a:p>
            <a:pPr algn="ctr"/>
            <a:r>
              <a:rPr lang="ru-RU" sz="2200" dirty="0" smtClean="0">
                <a:latin typeface="Times New Roman" pitchFamily="18" charset="0"/>
                <a:cs typeface="Times New Roman" pitchFamily="18" charset="0"/>
              </a:rPr>
              <a:t>Злополучный путешественник корабельный врач Гулливер, чудом спасшийся после бури, испытал во время своих странствий много опасностей. Он попадает в удивительную страну крошечных человечков - </a:t>
            </a:r>
            <a:r>
              <a:rPr lang="ru-RU" sz="2200" dirty="0" err="1" smtClean="0">
                <a:latin typeface="Times New Roman" pitchFamily="18" charset="0"/>
                <a:cs typeface="Times New Roman" pitchFamily="18" charset="0"/>
              </a:rPr>
              <a:t>Лилипутию</a:t>
            </a:r>
            <a:r>
              <a:rPr lang="ru-RU" sz="2200" dirty="0" smtClean="0">
                <a:latin typeface="Times New Roman" pitchFamily="18" charset="0"/>
                <a:cs typeface="Times New Roman" pitchFamily="18" charset="0"/>
              </a:rPr>
              <a:t>. Необыкновенные приключения ожидают его в этой стране, где деревья не выше нашего куста смородины, а самые большие дома ниже стола. Приключения Гулливера продолжаются, но уже в стране великанов. Гулливер сам чувствовал себя великаном среди лилипутов, а теперь среди великанов - хрупким кузнечиком, которого легко раздавить. </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5122" name="Picture 2" descr="C:\Documents and Settings\Библиотека\Рабочий стол\12447.jpg"/>
          <p:cNvPicPr>
            <a:picLocks noChangeAspect="1" noChangeArrowheads="1"/>
          </p:cNvPicPr>
          <p:nvPr/>
        </p:nvPicPr>
        <p:blipFill>
          <a:blip r:embed="rId2"/>
          <a:srcRect/>
          <a:stretch>
            <a:fillRect/>
          </a:stretch>
        </p:blipFill>
        <p:spPr bwMode="auto">
          <a:xfrm>
            <a:off x="500034" y="1928802"/>
            <a:ext cx="3094914" cy="4572032"/>
          </a:xfrm>
          <a:prstGeom prst="rect">
            <a:avLst/>
          </a:prstGeom>
          <a:noFill/>
          <a:ln>
            <a:solidFill>
              <a:srgbClr val="FF3399"/>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1189</TotalTime>
  <Words>2113</Words>
  <PresentationFormat>Экран (4:3)</PresentationFormat>
  <Paragraphs>45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Слайд 1</vt:lpstr>
      <vt:lpstr>           Некрасов А.С. Приключения капитана Врунгеля  / А.С. Некрасов ; Худ. Р.Ф. Сахалтуев. ─ М. : Самовар , 2015. ─ 152 с. : ил.</vt:lpstr>
      <vt:lpstr>        Велтистов Е. Приключения Электроника : Фантастич. повесть / Е. Велтистов; Худ. О. Горбушин. ─ М. : Самовар, 2011. ─ 160 с. : ил. ─ (Школьная библиотека)</vt:lpstr>
      <vt:lpstr>     Кэрролл Л. Приключения Алисы / Л. Кэрролл; Пер. с англ. ─ М. : Самовар , 2015 . ─ 142 с. : ил.</vt:lpstr>
      <vt:lpstr>         Твен М. Приключения Тома Сойера / М. Твен; Пер. с англ.  К.И.Чуковского; Худ. А. М.Елисеев. ─ М. : Самовар, 2008. ─ 208 с. : ил. ─ (Школьная библиотека)</vt:lpstr>
      <vt:lpstr>          Твен М. Приключения Гекльберри Финна / М. Твен; Пер. с англ. Н. Дарузес; Худ. А. Власова. ─ М. : Мир искателя, 2014. ─ 191 с. : ил.</vt:lpstr>
      <vt:lpstr>        Твен М. Принц и нищий / М. Твен; Пер. с англ. : К.И. Чуковского и Н.К.Чуковского;  Худ. А.М. Елисеев. ─ М. : Самовар, 2015. ─ 238 с. : ил.</vt:lpstr>
      <vt:lpstr>           Дефо Д. Жизнь и удивительные приключения морехода Робинзона Крузо / Д. Дефо; Пересказ с англ. К.И. Чуковского; Худ. Р.Ф.Сахалтуев. ─ М. : Самовар, 2015. ─ 190 с. : ил. ─ (Школьная библиотека).</vt:lpstr>
      <vt:lpstr>            Свифт Дж. Путешествия Гулливера / Дж. Свифт; Пересказ с англ. Т.Г. Габбе; Худ. О.В. Подивилова. ─ М. : Самовар, 2015. ─ 144 с. : ил. ─ (Школьная библиотека)</vt:lpstr>
      <vt:lpstr>          Распе Р.Э. Приключения Барона Мюнхгаузена : Рассказы / Р.Э. Распе ; Ил. О. Подивиловой ; Пересказал для детей К. Чуковский. ─ М. : Самовар, 2015. ─ 95 с. : ил. ─ (Школьная библиотека)</vt:lpstr>
      <vt:lpstr>              Грин А. Алые паруса : Романы / А. Грин; Худ. Ю. Николаев. ─ М. : АСТ, 2015. ─ 400 с. : ил. ─ (Детская классика)</vt:lpstr>
      <vt:lpstr>            Железников В. Чучело: Повесть / В. Железников; Худ. А. Симанчук. ─ М. : Искателькнига, 2015. ─ 143 с. : ил. ─ (Школьная библиотека)</vt:lpstr>
      <vt:lpstr>          Короленко В. Дети подземелья : Повесть / В. Короленко. ─ М. : Искателькнига, 2016. ─ 96 с. : ил. ─ (Школьная классика)</vt:lpstr>
      <vt:lpstr>         Осеева В. Васёк Трубачёв и его товарищи/ В. Осеева; Худ. А. Власова. ─ М. :АСТ, 2016. ─ 350 с. : ил.</vt:lpstr>
      <vt:lpstr>         Гайдар А.П. Тимур и его команда  / А.П. Гайдар; Худ. Б. Игнатьев. ─ М. : Мир Искателя, 2016. ─ 96 с. ─ (Школьная классика)</vt:lpstr>
      <vt:lpstr>        Киплинг Р. Маугли / Р. Киплинг; Худ. А. Шахгелдян. ─ М : Мир Искателя, 2015. ─ 176 с. : ил. ─ (Школьная библиотека)</vt:lpstr>
      <vt:lpstr>         Паустовский К.Г. Рассказы и сказки / К.Г. Паустовский; Худож. Н.Губарева. ─ М. : Мир искателя, 2015. ─ 127 с. : ил. ─ (Библиотека школьника)</vt:lpstr>
      <vt:lpstr>           Чехов А.П.  Каштанка: Рассказы / А. Чехов. ─ М. : Самовар,  2015. ─ 96 с. ─ ( Школьная библиотека)</vt:lpstr>
      <vt:lpstr>          Тургенев И.С. Муму : Рассказы / И.С. Тургенев; Худ. И. Минкина. ─ М. : Омега, 2016. ─ 126 с. ─ (Школьная библиотека)</vt:lpstr>
      <vt:lpstr>Слайд 20</vt:lpstr>
      <vt:lpstr>Слайд 21</vt:lpstr>
      <vt:lpstr>Книги этой увлекательной серии знакомят читателя с гениальными музыкантами и писателями. "Исторический роман" рассказывает о жизни и творчестве великого композитора М.И. Глинки - родоначальника русской классической музыки; знакомит с создателем русской басни - Иваном Крыловым, с любимейшим русским поэтом М.Ю.Лермонтовым, это история о французском писателе Александре Дюма, произведения которого целые поколения начинают читать с детства и перечитывают до самой старости; это история о жизни  удивительного сказочника Ганса Христиана Андерсена, которого знают и любят во всем мире.</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нам пришли новые книжки!</dc:title>
  <cp:lastModifiedBy>Библиотека</cp:lastModifiedBy>
  <cp:revision>129</cp:revision>
  <dcterms:modified xsi:type="dcterms:W3CDTF">2016-12-12T08:32:04Z</dcterms:modified>
</cp:coreProperties>
</file>