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6"/>
  </p:notesMasterIdLst>
  <p:sldIdLst>
    <p:sldId id="257" r:id="rId2"/>
    <p:sldId id="285" r:id="rId3"/>
    <p:sldId id="261" r:id="rId4"/>
    <p:sldId id="276" r:id="rId5"/>
    <p:sldId id="300" r:id="rId6"/>
    <p:sldId id="288" r:id="rId7"/>
    <p:sldId id="277" r:id="rId8"/>
    <p:sldId id="298" r:id="rId9"/>
    <p:sldId id="309" r:id="rId10"/>
    <p:sldId id="271" r:id="rId11"/>
    <p:sldId id="290" r:id="rId12"/>
    <p:sldId id="296" r:id="rId13"/>
    <p:sldId id="279" r:id="rId14"/>
    <p:sldId id="303" r:id="rId15"/>
    <p:sldId id="293" r:id="rId16"/>
    <p:sldId id="287" r:id="rId17"/>
    <p:sldId id="302" r:id="rId18"/>
    <p:sldId id="295" r:id="rId19"/>
    <p:sldId id="292" r:id="rId20"/>
    <p:sldId id="306" r:id="rId21"/>
    <p:sldId id="307" r:id="rId22"/>
    <p:sldId id="305" r:id="rId23"/>
    <p:sldId id="304" r:id="rId24"/>
    <p:sldId id="283" r:id="rId25"/>
    <p:sldId id="291" r:id="rId26"/>
    <p:sldId id="299" r:id="rId27"/>
    <p:sldId id="308" r:id="rId28"/>
    <p:sldId id="310" r:id="rId29"/>
    <p:sldId id="297" r:id="rId30"/>
    <p:sldId id="263" r:id="rId31"/>
    <p:sldId id="294" r:id="rId32"/>
    <p:sldId id="269" r:id="rId33"/>
    <p:sldId id="284" r:id="rId34"/>
    <p:sldId id="260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6600CC"/>
    <a:srgbClr val="006600"/>
    <a:srgbClr val="003300"/>
    <a:srgbClr val="0000FF"/>
    <a:srgbClr val="009900"/>
    <a:srgbClr val="FF6600"/>
    <a:srgbClr val="000099"/>
    <a:srgbClr val="A50021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7" d="100"/>
          <a:sy n="67" d="100"/>
        </p:scale>
        <p:origin x="-1254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904CF-CC62-49B7-BF1F-4753B77D6778}" type="datetimeFigureOut">
              <a:rPr lang="ru-RU" smtClean="0"/>
              <a:pPr/>
              <a:t>31.07.2017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88CD5-8185-449A-BCE8-52CC60B51C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88CD5-8185-449A-BCE8-52CC60B51C77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88CD5-8185-449A-BCE8-52CC60B51C7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31.07.2017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dbdee13c60c9204fee7ec8d256b5f9fa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43240" y="3500438"/>
            <a:ext cx="2914708" cy="2433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0034" y="785795"/>
            <a:ext cx="84296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Электронная книжная выставка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МБОУ СОШ №19 имени </a:t>
            </a:r>
            <a:r>
              <a:rPr lang="ru-RU" sz="28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В.П.Стрельникова</a:t>
            </a:r>
            <a:endParaRPr lang="ru-RU" sz="2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6000769"/>
            <a:ext cx="85725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Читательское назначение: обучающиеся 5-11 классов</a:t>
            </a:r>
            <a:b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7" y="1714488"/>
            <a:ext cx="821537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</a:t>
            </a:r>
            <a:r>
              <a:rPr lang="ru-RU" sz="6000" b="1" cap="none" spc="0" dirty="0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ловарь раскрывает секреты</a:t>
            </a:r>
            <a:endParaRPr lang="ru-RU" sz="6000" b="1" cap="none" spc="0" dirty="0">
              <a:ln w="11430"/>
              <a:solidFill>
                <a:srgbClr val="66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714744" y="2071678"/>
            <a:ext cx="52497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Основная задача словаря - помочь понять сложную и разнообразную жизнь устойчивых сочетаний слов, получить представление о свойствах фразеологизмов, овладеть нормами их употребления в речи и узнать их происхождение. </a:t>
            </a:r>
            <a:endParaRPr lang="ru-RU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static.ozone.ru/multimedia/books_covers/101309490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785926"/>
            <a:ext cx="3085529" cy="448105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" y="714356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Фразеологический</a:t>
            </a:r>
            <a:r>
              <a:rPr lang="ru-RU" sz="4800" b="1" cap="none" spc="0" dirty="0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словарь</a:t>
            </a:r>
            <a:endParaRPr lang="ru-RU" sz="4800" b="1" cap="none" spc="0" dirty="0">
              <a:ln w="11430"/>
              <a:solidFill>
                <a:srgbClr val="66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knigi.pl/galerie/4/40b35fc6ace352f58971afd52038059e3243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3" y="2214554"/>
            <a:ext cx="3335248" cy="421955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714356"/>
            <a:ext cx="91439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Грамматический</a:t>
            </a:r>
            <a:r>
              <a:rPr lang="ru-RU" sz="4800" b="1" cap="none" spc="0" dirty="0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словарь</a:t>
            </a:r>
            <a:endParaRPr lang="ru-RU" sz="4800" b="1" cap="none" spc="0" dirty="0">
              <a:ln w="11430"/>
              <a:solidFill>
                <a:srgbClr val="66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4810" y="2143116"/>
            <a:ext cx="47149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Словарь отражает современное словоизменение, т.е. склонение существительных, прилагательных, местоимений, числительных и спряжение глаголов. Словарь содержит около 100000 слов, расположенных в обратном (инверсионном) алфавитном порядке.</a:t>
            </a:r>
            <a:endParaRPr lang="ru-RU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homemadeok.ru/img/knigi/278011-slovar-grammaticheskih-trudnoste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2316998"/>
            <a:ext cx="2928958" cy="420021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7" y="571480"/>
            <a:ext cx="8215371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200" b="1" cap="none" spc="0" dirty="0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4800" b="1" cap="none" spc="0" dirty="0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Словарь грамматических трудностей</a:t>
            </a:r>
            <a:endParaRPr lang="ru-RU" sz="4800" b="1" cap="none" spc="0" dirty="0">
              <a:ln w="11430"/>
              <a:solidFill>
                <a:srgbClr val="66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4810" y="2571744"/>
            <a:ext cx="47149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 словаре описаны сложные явления русской грамматики, связанные с формообразованием имени существительного, имени прилагательного и глагола.</a:t>
            </a:r>
            <a:endParaRPr lang="ru-RU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ctmsp.ru/img/chto-takoe-tselinnik-tolkoviy-slovar-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2000240"/>
            <a:ext cx="3142718" cy="413383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" y="714356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Орфоэпический словарь</a:t>
            </a:r>
            <a:endParaRPr lang="ru-RU" sz="4800" b="1" cap="none" spc="0" dirty="0">
              <a:ln w="11430"/>
              <a:solidFill>
                <a:srgbClr val="66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2285992"/>
            <a:ext cx="51498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Словарь содержит слова и словосочетания, активно употребляющиеся в настоящее время. Каждое слово снабжено ударением, большинство – произносительными и грамматическими пометами, у изменяемых форм даются грамматические формы. </a:t>
            </a:r>
            <a:endParaRPr lang="ru-RU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714356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Словарь ударений</a:t>
            </a:r>
            <a:endParaRPr lang="ru-RU" sz="4800" b="1" cap="none" spc="0" dirty="0">
              <a:ln w="11430"/>
              <a:solidFill>
                <a:srgbClr val="66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2285992"/>
            <a:ext cx="514980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Словарь посвящен правильной постановке ударений в словах современного русского и литературного языка. Описаны и объяснены все типы ударений. Предлагаются оригинальные способы запоминания ударения.</a:t>
            </a:r>
            <a:endParaRPr lang="ru-RU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goodforall.ru/gfatpimg.cgi?i=http://cdn2.top-shop.ru/c6/5c/big_ed79911b4cd42777bed7617441f05cc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7" y="2071678"/>
            <a:ext cx="3045314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images.wildberries.ru/big/new/3040000/3047270-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2000240"/>
            <a:ext cx="3036115" cy="404815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" y="714356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Этимологический </a:t>
            </a:r>
            <a:r>
              <a:rPr lang="ru-RU" sz="4800" b="1" cap="none" spc="0" dirty="0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словарь</a:t>
            </a:r>
            <a:endParaRPr lang="ru-RU" sz="4800" b="1" cap="none" spc="0" dirty="0">
              <a:ln w="11430"/>
              <a:solidFill>
                <a:srgbClr val="66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2285992"/>
            <a:ext cx="51498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Словарь подробно объясняет происхождение слов, как исконных по происхождению (они унаследованы русским языком из православного), так и заимствованных. В словаре дается история слов, описываются их исторические изменения в звучании и значении.</a:t>
            </a:r>
            <a:endParaRPr lang="ru-RU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 descr="https://snoska.ru/images/covers/4a/41/4a41beba-b7c9-5124-a1da-fe567addccd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https://snoska.ru/images/covers/4a/41/4a41beba-b7c9-5124-a1da-fe567addccd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https://snoska.ru/images/covers/4a/41/4a41beba-b7c9-5124-a1da-fe567addccd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500042"/>
            <a:ext cx="91439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Словообразовательный с</a:t>
            </a:r>
            <a:r>
              <a:rPr lang="ru-RU" sz="4800" b="1" cap="none" spc="0" dirty="0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ловарь</a:t>
            </a:r>
            <a:endParaRPr lang="ru-RU" sz="4800" b="1" cap="none" spc="0" dirty="0">
              <a:ln w="11430"/>
              <a:solidFill>
                <a:srgbClr val="66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79912" y="2285992"/>
            <a:ext cx="51498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 словаре содержатся словообразовательные гнезда, которые дают представление о возникновении различных слов и об их морфемной структуре. Работа со словарем поможет при словообразовательном анализе, разборе слова по составу, усвоении правил русской орфографии. </a:t>
            </a:r>
            <a:endParaRPr lang="ru-RU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bukerlink.ru/published/publicdata/BUKERLI71/attachments/SC/products_pictures/542597_en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000240"/>
            <a:ext cx="2857500" cy="4410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sprinter.ru/pic/9/0/50030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143116"/>
            <a:ext cx="2857500" cy="440055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79912" y="2285992"/>
            <a:ext cx="51498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Словарь нового типа, соединяющий и сопоставляющий две трудные темы школьной программы – морфемный и словообразовательный разборы слов.</a:t>
            </a:r>
            <a:endParaRPr lang="ru-RU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00042"/>
            <a:ext cx="914399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Словарь </a:t>
            </a:r>
            <a:r>
              <a:rPr lang="ru-RU" sz="4800" b="1" dirty="0" err="1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морфемно-словообразовательный</a:t>
            </a:r>
            <a:endParaRPr lang="ru-RU" sz="4800" b="1" cap="none" spc="0" dirty="0">
              <a:ln w="11430"/>
              <a:solidFill>
                <a:srgbClr val="66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 descr="https://kniga.market/data/book/53/53809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2" name="AutoShape 4" descr="https://kniga.market/data/book/53/53809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7896" name="Picture 8" descr="http://istoreatlaurelsfurniture.com/data_images/56a483797301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643050"/>
            <a:ext cx="3324225" cy="47625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57157" y="500042"/>
            <a:ext cx="821537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</a:t>
            </a:r>
            <a:r>
              <a:rPr lang="ru-RU" sz="4800" b="1" cap="none" spc="0" dirty="0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ловарь морфем</a:t>
            </a:r>
            <a:endParaRPr lang="ru-RU" sz="4800" b="1" cap="none" spc="0" dirty="0">
              <a:ln w="11430"/>
              <a:solidFill>
                <a:srgbClr val="66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79912" y="1857364"/>
            <a:ext cx="514980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Словарь морфем - это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словообразовательный словарь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показывающий членение слов на составляющие их морфемы, словообразовательную структуру слова, а также совокупность слов (словообразовательное гнездо) с данной морфемой – корневой или аффиксальной. Слова в  словаре приводятся с расчленением на морфемы и с ударением. </a:t>
            </a:r>
            <a:endParaRPr lang="ru-RU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knigi.pl/galerie/e/eeeb74688c2dfe86bd6ff84de3cd8537325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857364"/>
            <a:ext cx="3320050" cy="467315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7" y="571480"/>
            <a:ext cx="821537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</a:t>
            </a:r>
            <a:r>
              <a:rPr lang="ru-RU" sz="4800" b="1" cap="none" spc="0" dirty="0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ловарь причастий</a:t>
            </a:r>
            <a:endParaRPr lang="ru-RU" sz="4800" b="1" cap="none" spc="0" dirty="0">
              <a:ln w="11430"/>
              <a:solidFill>
                <a:srgbClr val="66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1928802"/>
            <a:ext cx="514980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Это наиболее полный в отечественной лексикографии источник лексической и грамматической информации о причастных формах глаголов, активно употребляющихся в русском литературном языке. Впервые описаны смысловые отношения глаголов и их причастных форм, особенности семантики причастий. Даны сопоставления с прилагательными.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142983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Ни один язык – будь то родной или неродной – невозможно полноценно изучать без словаря. Только словари могут дать все необходимые сведения о слове, помочь ему овладеть основами грамотной устной и письменной речи, постоянно повышать культуру речи, которая, в значительной степени определяет общую культуру человека. 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357166"/>
            <a:ext cx="914399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</a:t>
            </a:r>
            <a:r>
              <a:rPr lang="ru-RU" sz="4800" b="1" cap="none" spc="0" dirty="0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ловарь наречий и служебных слов</a:t>
            </a:r>
            <a:endParaRPr lang="ru-RU" sz="4800" b="1" cap="none" spc="0" dirty="0">
              <a:ln w="11430"/>
              <a:solidFill>
                <a:srgbClr val="66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43306" y="2000240"/>
            <a:ext cx="55006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 словарь включены наречия, союзы, предлоги, частицы, междометия, слова, употребляемые в значении сказуемого, вводные слова и словосочетания. Заголовочные слова и словосочетания сопровождаются грамматическими и стилистическими пометами, имеют толкования значений, которые иллюстрируются речениями. </a:t>
            </a:r>
            <a:endParaRPr lang="ru-RU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6" name="Picture 8" descr="http://wot-faq.ru/wp-content/uploads/2013/4/slovar-narechij-i-sluzhebnyh-slov-russkogo-jazyka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3407" y="2011042"/>
            <a:ext cx="2812709" cy="4346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714356"/>
            <a:ext cx="914399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</a:t>
            </a:r>
            <a:r>
              <a:rPr lang="ru-RU" sz="4800" b="1" cap="none" spc="0" dirty="0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литно, раздельно или через дефис?</a:t>
            </a:r>
            <a:endParaRPr lang="ru-RU" sz="4800" b="1" cap="none" spc="0" dirty="0">
              <a:ln w="11430"/>
              <a:solidFill>
                <a:srgbClr val="66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2285992"/>
            <a:ext cx="514980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Словарь содержит первые и последние части слов, отдельные слова и словосочетания, вызывающие трудности в их написании: слитно, раздельно, через дефис, указывается источник их происхождения.</a:t>
            </a:r>
            <a:endParaRPr lang="ru-RU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80" name="AutoShape 4" descr="http://%D0%B1%D0%B5%D0%B7%D1%81%D0%BC%D1%81.com/uploads/posts/2015-11/1447037392_cov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0181" name="Picture 5" descr="C:\Documents and Settings\Библиотека\Рабочий стол\1447037392_cove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285992"/>
            <a:ext cx="2867061" cy="4286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714356"/>
            <a:ext cx="91439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Прописная или строчная?</a:t>
            </a:r>
            <a:endParaRPr lang="ru-RU" sz="4800" b="1" cap="none" spc="0" dirty="0">
              <a:ln w="11430"/>
              <a:solidFill>
                <a:srgbClr val="66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2285992"/>
            <a:ext cx="514980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Употребление прописной или строчной буквы – одна из сложных проблем современной русской орфографии. Словарь включает: составные личные имена, названия исторических эпох и событий, религиозные понятия, географические названия и др. </a:t>
            </a:r>
            <a:endParaRPr lang="ru-RU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4" name="AutoShape 2" descr="https://cdn.eksmo.ru/v2/430000000000191887/COVER/cover3d1__w3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6" name="AutoShape 4" descr="https://cdn.eksmo.ru/v2/430000000000191887/COVER/cover3d1__w3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4037" name="Picture 5" descr="C:\Documents and Settings\Библиотека\Рабочий стол\cover3d1__w34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2214554"/>
            <a:ext cx="2643206" cy="42135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714356"/>
            <a:ext cx="91439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</a:t>
            </a:r>
            <a:r>
              <a:rPr lang="ru-RU" sz="4800" b="1" cap="none" spc="0" dirty="0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ловарь собственных имен</a:t>
            </a:r>
            <a:endParaRPr lang="ru-RU" sz="4800" b="1" cap="none" spc="0" dirty="0">
              <a:ln w="11430"/>
              <a:solidFill>
                <a:srgbClr val="66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1928802"/>
            <a:ext cx="514980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Это уникальный словарь, в который по принципу трудности в постановке ударения в произношении и склонении включены собственные имена русского языка: географические названия, фамилии и имена политиков, деятелей науки и культуры, названия СМИ, политических партий, литературных и музыкальных произведений и т.д. </a:t>
            </a:r>
            <a:endParaRPr lang="ru-RU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Picture 2" descr="https://img-gorod.ru/upload/iblock/569/569c2370fb3d387400b67f0785afb040.jpg"/>
          <p:cNvPicPr>
            <a:picLocks noChangeAspect="1" noChangeArrowheads="1"/>
          </p:cNvPicPr>
          <p:nvPr/>
        </p:nvPicPr>
        <p:blipFill>
          <a:blip r:embed="rId2" cstate="email">
            <a:lum bright="-20000" contrast="-10000"/>
          </a:blip>
          <a:srcRect/>
          <a:stretch>
            <a:fillRect/>
          </a:stretch>
        </p:blipFill>
        <p:spPr bwMode="auto">
          <a:xfrm>
            <a:off x="285720" y="1928802"/>
            <a:ext cx="3053646" cy="46196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7" y="571480"/>
            <a:ext cx="821537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Обратный с</a:t>
            </a:r>
            <a:r>
              <a:rPr lang="ru-RU" sz="4800" b="1" cap="none" spc="0" dirty="0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ловарь</a:t>
            </a:r>
            <a:endParaRPr lang="ru-RU" sz="4800" b="1" cap="none" spc="0" dirty="0">
              <a:ln w="11430"/>
              <a:solidFill>
                <a:srgbClr val="66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79912" y="1928802"/>
            <a:ext cx="514980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 словаре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слова отсортированы в алфавитном порядке с учётом обратного чтения, т. е. не по начальным, а по конечным буквам. Словарь помогает изучать языки, имеющие суффиксальную </a:t>
            </a:r>
            <a:r>
              <a:rPr lang="ru-RU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агглютинацию,в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которых конец слова несёт </a:t>
            </a:r>
            <a:r>
              <a:rPr lang="ru-RU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бо́льшую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грамматическую нагрузку, чем начало. Такие словари полезны при изучении словообразования.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4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pic>
        <p:nvPicPr>
          <p:cNvPr id="13314" name="Picture 2" descr="http://files.ub.ua/goods/goods-photos/263/441895_1444057654529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785926"/>
            <a:ext cx="2933695" cy="45958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moymir.ru/media/catalog/product/000000/75/51/76/1309341755176_8_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785926"/>
            <a:ext cx="3440580" cy="471490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714356"/>
            <a:ext cx="91439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</a:t>
            </a:r>
            <a:r>
              <a:rPr lang="ru-RU" sz="4800" b="1" cap="none" spc="0" dirty="0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ловарь устаревшей лексики</a:t>
            </a:r>
            <a:endParaRPr lang="ru-RU" sz="4800" b="1" cap="none" spc="0" dirty="0">
              <a:ln w="11430"/>
              <a:solidFill>
                <a:srgbClr val="66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2285992"/>
            <a:ext cx="51498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Читая русскую классику, мы иногда чувствуем себя иностранцами, попавшими в неизвестную нам страну. Наш словарь содержит объяснение устаревших слов, фразеологических оборотов, устойчивых словосочетаний конца XVIII - начала XX века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Documents and Settings\Библиотека\Рабочий стол\53809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857364"/>
            <a:ext cx="3076510" cy="448579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714356"/>
            <a:ext cx="892971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Лингвистический </a:t>
            </a:r>
            <a:r>
              <a:rPr lang="ru-RU" sz="4800" b="1" cap="none" spc="0" dirty="0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словарь</a:t>
            </a:r>
            <a:endParaRPr lang="ru-RU" sz="4800" b="1" cap="none" spc="0" dirty="0">
              <a:ln w="11430"/>
              <a:solidFill>
                <a:srgbClr val="66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2285992"/>
            <a:ext cx="51498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Словарь представляет сведения о человеческом языке, языкознании как науке, о языках мира, о семьях и группах языков, о письменностях и истории письма.  Раскрываются особенности звукового, грамматического, лексического строя языков, о теориях происхождения языка.</a:t>
            </a:r>
            <a:endParaRPr lang="ru-RU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714356"/>
            <a:ext cx="914399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</a:t>
            </a:r>
            <a:r>
              <a:rPr lang="ru-RU" sz="4800" b="1" cap="none" spc="0" dirty="0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ловарь крылатых слов и выражений</a:t>
            </a:r>
            <a:endParaRPr lang="ru-RU" sz="4800" b="1" cap="none" spc="0" dirty="0">
              <a:ln w="11430"/>
              <a:solidFill>
                <a:srgbClr val="66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2285992"/>
            <a:ext cx="514980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 словаре представлено собрание крылатых слов и выражений, бытующих как в классической русской литературе, так и в современной речи, также слова иностранного происхождения, прочно вошедшие в отечественную культуру. </a:t>
            </a:r>
            <a:endParaRPr lang="ru-RU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6" name="AutoShape 4" descr="https://ebook.nohoho.ru/sites/ebook.nohoho.ru/files/01803725.cover_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58" name="AutoShape 6" descr="https://ebook.nohoho.ru/sites/ebook.nohoho.ru/files/01803725.cover_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9160" name="Picture 8" descr="http://sp.60333.ru/sp/photos/s/fa/fac99ddf5dae5d8507af4cf59e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357430"/>
            <a:ext cx="3286148" cy="4172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868" y="2357430"/>
            <a:ext cx="53578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 каждое реконструируемое праславянское слово в словаре даётся этимология и история этимологических исследований. Приводятся рефлексы во всех славянских языках, а также когнаты в других индоевропейских языках. </a:t>
            </a:r>
            <a:endParaRPr lang="ru-RU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0" descr="http://static.my-shop.ru/product/3/244/243613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2285991"/>
            <a:ext cx="2868437" cy="411333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57157" y="571480"/>
            <a:ext cx="821537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Словарь славянских языков</a:t>
            </a:r>
            <a:endParaRPr lang="ru-RU" sz="4800" b="1" cap="none" spc="0" dirty="0">
              <a:ln w="11430"/>
              <a:solidFill>
                <a:srgbClr val="66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79912" y="2285992"/>
            <a:ext cx="514980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Данный многоязычный словарь европейских фразеологизмов уникален в своем роде: на фоне итальянского и русского языков демонстрируются сходства и различия пословиц и поговорок французского, английского, испанского, немецкого и латинского языков.</a:t>
            </a:r>
            <a:b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http://skupiknigi.ru/image/Small/multimedia/books_covers/101210125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071678"/>
            <a:ext cx="2857520" cy="428628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57157" y="571480"/>
            <a:ext cx="821537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Многоязычный словарь</a:t>
            </a:r>
            <a:endParaRPr lang="ru-RU" sz="4800" b="1" cap="none" spc="0" dirty="0">
              <a:ln w="11430"/>
              <a:solidFill>
                <a:srgbClr val="66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214810" y="2071678"/>
            <a:ext cx="47149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 словаре В.И.Даля содержится 200 тыс. слов. Наряду с лексикой литературного языка первой половины 19 века здесь представлены областные слова, терминология разных профессий и ремесел, около 3 тыс. пословиц и поговорок. </a:t>
            </a:r>
            <a:endParaRPr lang="ru-RU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6" name="AutoShape 8" descr="https://bestbooks.by/pics/items/5-707-0056-5_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3" descr="C:\Documents and Settings\Библиотека\Рабочий стол\homeavagosparsers9799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643050"/>
            <a:ext cx="4071966" cy="5057034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57157" y="642918"/>
            <a:ext cx="821537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</a:t>
            </a:r>
            <a:r>
              <a:rPr lang="ru-RU" sz="4800" b="1" cap="none" spc="0" dirty="0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ловарь В.И.Даля</a:t>
            </a:r>
            <a:endParaRPr lang="ru-RU" sz="4800" b="1" cap="none" spc="0" dirty="0">
              <a:ln w="11430"/>
              <a:solidFill>
                <a:srgbClr val="66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779912" y="2285992"/>
            <a:ext cx="514980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 словаре содержатся слова, вошедшие в русский язык из других языков. Большая часть этих слов являются общими для многих языков мира. В словарных статьях содержится краткая справка о происхождении слов, их перевод и толкование. </a:t>
            </a:r>
            <a:endParaRPr lang="ru-RU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www.bookvoed.ru/files/1836/31/35/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928802"/>
            <a:ext cx="3132397" cy="450057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714356"/>
            <a:ext cx="91439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Словарь иностранных слов</a:t>
            </a:r>
            <a:endParaRPr lang="ru-RU" sz="4800" b="1" cap="none" spc="0" dirty="0">
              <a:ln w="11430"/>
              <a:solidFill>
                <a:srgbClr val="66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 descr="https://cs5.livemaster.ru/storage/e6/f4/2ef8b20b966f2da668c57d98ed34--vintazh-slovari-anglo-russkij-i-nemetsko-russki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4" name="AutoShape 4" descr="https://cs5.livemaster.ru/storage/e6/f4/2ef8b20b966f2da668c57d98ed34--vintazh-slovari-anglo-russkij-i-nemetsko-russki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46" name="Picture 6" descr="http://biblio.by/media/catalog/product/cache/1/image/1200x1200/9df78eab33525d08d6e5fb8d27136e95/9/7/9785811251551-2014--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71802" y="2928934"/>
            <a:ext cx="2714644" cy="3643338"/>
          </a:xfrm>
          <a:prstGeom prst="rect">
            <a:avLst/>
          </a:prstGeom>
          <a:noFill/>
        </p:spPr>
      </p:pic>
      <p:sp>
        <p:nvSpPr>
          <p:cNvPr id="35852" name="AutoShape 12" descr="https://www.kidrom.ru/pi/3/262/26164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54" name="AutoShape 14" descr="https://www.kidrom.ru/pi/3/262/26164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56" name="Picture 16" descr="http://actuall.ru/images/cover_large/8800014492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928934"/>
            <a:ext cx="2571768" cy="3669906"/>
          </a:xfrm>
          <a:prstGeom prst="rect">
            <a:avLst/>
          </a:prstGeom>
          <a:noFill/>
        </p:spPr>
      </p:pic>
      <p:pic>
        <p:nvPicPr>
          <p:cNvPr id="35858" name="Picture 18" descr="http://static.ozone.ru/multimedia/101315923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02827" y="2857496"/>
            <a:ext cx="2642722" cy="373718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57157" y="571480"/>
            <a:ext cx="821537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Дву</a:t>
            </a:r>
            <a:r>
              <a:rPr lang="ru-RU" sz="4800" b="1" cap="none" spc="0" dirty="0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язычные словари</a:t>
            </a:r>
            <a:endParaRPr lang="ru-RU" sz="4800" b="1" cap="none" spc="0" dirty="0">
              <a:ln w="11430"/>
              <a:solidFill>
                <a:srgbClr val="66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1357298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Двуязычный словарь по традиции называется переводным. На протяжении веков перевод текстов был главным стимулом для создателей двуязычного словаря. </a:t>
            </a:r>
            <a:endParaRPr lang="ru-RU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7157" y="642918"/>
            <a:ext cx="821537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Дву</a:t>
            </a:r>
            <a:r>
              <a:rPr lang="ru-RU" sz="4800" b="1" cap="none" spc="0" dirty="0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язычные словари</a:t>
            </a:r>
            <a:endParaRPr lang="ru-RU" sz="4800" b="1" cap="none" spc="0" dirty="0">
              <a:ln w="11430"/>
              <a:solidFill>
                <a:srgbClr val="66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AutoShape 4" descr="https://www.megakniga.com.ua/images/mod_catalog_prod/351653/9785957605034%20pric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https://www.megakniga.com.ua/images/mod_catalog_prod/351653/9785957605034%20pric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2" name="Picture 12" descr="http://book-region.ru/wp-content/uploads/2016/10/6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928934"/>
            <a:ext cx="2928958" cy="3688292"/>
          </a:xfrm>
          <a:prstGeom prst="rect">
            <a:avLst/>
          </a:prstGeom>
          <a:noFill/>
        </p:spPr>
      </p:pic>
      <p:sp>
        <p:nvSpPr>
          <p:cNvPr id="5134" name="AutoShape 14" descr="https://libris.md/image/cache/catalog/data/carti/librar/limbi_straine/%D1%80%D1%83%D1%81%D1%81%D0%BA%D0%BE-%D0%B0%D1%80%D0%B0%D0%B1%D1%81%D0%BA%D0%B8%D0%B9%D0%B0%D1%80%D0%B0%D0%B1-%D1%80%D1%83%D1%81%D1%81%D0%BB%D0%BE%D0%B2%D0%B0%D1%80%D1%8C-8772-1000x10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6" name="AutoShape 16" descr="https://libris.md/image/cache/catalog/data/carti/librar/limbi_straine/%D1%80%D1%83%D1%81%D1%81%D0%BA%D0%BE-%D0%B0%D1%80%D0%B0%D0%B1%D1%81%D0%BA%D0%B8%D0%B9%D0%B0%D1%80%D0%B0%D0%B1-%D1%80%D1%83%D1%81%D1%81%D0%BB%D0%BE%D0%B2%D0%B0%D1%80%D1%8C-8772-1000x10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8" name="Picture 18" descr="http://img.skidosov.net/goods/2/c3/2c32be99abacb5203c665ce6fa87685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28992" y="2857496"/>
            <a:ext cx="2588509" cy="3762368"/>
          </a:xfrm>
          <a:prstGeom prst="rect">
            <a:avLst/>
          </a:prstGeom>
          <a:noFill/>
        </p:spPr>
      </p:pic>
      <p:pic>
        <p:nvPicPr>
          <p:cNvPr id="5140" name="Picture 20" descr="http://book-region.ru/wp-content/uploads/2016/10/619-500x50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86512" y="2928934"/>
            <a:ext cx="2768224" cy="369094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285720" y="1357298"/>
            <a:ext cx="86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Современные словари становятся все более интегральными, включая синонимы и толкования, краткие сведения о реалиях и дополнительную грамматическую информацию о заглавном слове.  </a:t>
            </a:r>
            <a:endParaRPr lang="ru-RU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006600"/>
                </a:solidFill>
                <a:latin typeface="Comic Sans MS" pitchFamily="66" charset="0"/>
              </a:rPr>
              <a:t/>
            </a:r>
            <a:br>
              <a:rPr lang="ru-RU" sz="2700" dirty="0" smtClean="0">
                <a:solidFill>
                  <a:srgbClr val="006600"/>
                </a:solidFill>
                <a:latin typeface="Comic Sans MS" pitchFamily="66" charset="0"/>
              </a:rPr>
            </a:br>
            <a:r>
              <a:rPr lang="ru-RU" sz="2700" dirty="0" smtClean="0">
                <a:solidFill>
                  <a:srgbClr val="006600"/>
                </a:solidFill>
                <a:latin typeface="Comic Sans MS" pitchFamily="66" charset="0"/>
              </a:rPr>
              <a:t/>
            </a:r>
            <a:br>
              <a:rPr lang="ru-RU" sz="2700" dirty="0" smtClean="0">
                <a:solidFill>
                  <a:srgbClr val="006600"/>
                </a:solidFill>
                <a:latin typeface="Comic Sans MS" pitchFamily="66" charset="0"/>
              </a:rPr>
            </a:br>
            <a:r>
              <a:rPr lang="ru-RU" sz="2700" dirty="0" smtClean="0">
                <a:solidFill>
                  <a:srgbClr val="006600"/>
                </a:solidFill>
                <a:latin typeface="Comic Sans MS" pitchFamily="66" charset="0"/>
              </a:rPr>
              <a:t/>
            </a:r>
            <a:br>
              <a:rPr lang="ru-RU" sz="2700" dirty="0" smtClean="0">
                <a:solidFill>
                  <a:srgbClr val="00660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006600"/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rgbClr val="006600"/>
                </a:solidFill>
                <a:latin typeface="Comic Sans MS" pitchFamily="66" charset="0"/>
              </a:rPr>
            </a:br>
            <a:endParaRPr lang="ru-RU" sz="4000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7" y="571480"/>
            <a:ext cx="821537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Дву</a:t>
            </a:r>
            <a:r>
              <a:rPr lang="ru-RU" sz="4800" b="1" cap="none" spc="0" dirty="0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язычные словари</a:t>
            </a:r>
            <a:endParaRPr lang="ru-RU" sz="4800" b="1" cap="none" spc="0" dirty="0">
              <a:ln w="11430"/>
              <a:solidFill>
                <a:srgbClr val="66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http://bizlana.ru/wp-content/uploads/2017/04/DROFA-Italyansko-russkij-i-russko-italyanskij-slova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86512" y="2928934"/>
            <a:ext cx="2611952" cy="3714776"/>
          </a:xfrm>
          <a:prstGeom prst="rect">
            <a:avLst/>
          </a:prstGeom>
          <a:noFill/>
        </p:spPr>
      </p:pic>
      <p:pic>
        <p:nvPicPr>
          <p:cNvPr id="5" name="Picture 6" descr="http://img.knigozor24.ru/covers/001/014/614/origina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51418" y="2928934"/>
            <a:ext cx="2892218" cy="3714776"/>
          </a:xfrm>
          <a:prstGeom prst="rect">
            <a:avLst/>
          </a:prstGeom>
          <a:noFill/>
        </p:spPr>
      </p:pic>
      <p:pic>
        <p:nvPicPr>
          <p:cNvPr id="6" name="Picture 8" descr="http://static.ozone.ru/multimedia/100789909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2928934"/>
            <a:ext cx="2557483" cy="371931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7158" y="1357298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Двуязычные словари ограничены сопоставлением двух языков. Используются переводчиками на этапе </a:t>
            </a:r>
            <a:r>
              <a:rPr lang="ru-RU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предпереводческого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анализа оригинала, а затем на этапе вариативного поиска средств перевода.</a:t>
            </a:r>
            <a:endParaRPr lang="ru-RU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614364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Comic Sans MS" pitchFamily="66" charset="0"/>
              </a:rPr>
              <a:t>   </a:t>
            </a:r>
          </a:p>
          <a:p>
            <a:pPr algn="ctr">
              <a:buNone/>
            </a:pPr>
            <a:endParaRPr lang="ru-RU" dirty="0" smtClean="0">
              <a:solidFill>
                <a:srgbClr val="000066"/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9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Во дни сомнений, во дни тягостных раздумий о судьбах моей родины, ты один мне поддержка и опора,            о великий, могучий, правдивый и свободный русский язык</a:t>
            </a:r>
            <a:r>
              <a:rPr lang="ru-RU" sz="39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! Не </a:t>
            </a:r>
            <a:r>
              <a:rPr lang="ru-RU" sz="39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будь тебя – как не впасть в отчаяние при виде всего, что совершается дома. Но нельзя верить, чтобы такой язык не был дан великому народу!</a:t>
            </a:r>
          </a:p>
          <a:p>
            <a:pPr algn="ctr">
              <a:buNone/>
            </a:pPr>
            <a:r>
              <a:rPr lang="ru-RU" sz="3900" b="1" dirty="0" smtClean="0">
                <a:solidFill>
                  <a:srgbClr val="000066"/>
                </a:solidFill>
                <a:latin typeface="Comic Sans MS" pitchFamily="66" charset="0"/>
                <a:cs typeface="Times New Roman" pitchFamily="18" charset="0"/>
              </a:rPr>
              <a:t>                                                     </a:t>
            </a:r>
          </a:p>
          <a:p>
            <a:pPr>
              <a:buNone/>
            </a:pPr>
            <a:r>
              <a:rPr lang="ru-RU" sz="39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                     И.С.Тургенев</a:t>
            </a:r>
            <a:r>
              <a:rPr lang="ru-RU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00430" y="2000239"/>
            <a:ext cx="54292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 словаре представлена просторечная лексика, употребляемая и в литературе, и в разговорной речи.  Включает толкование значения, характеристику строения многозначного слова, примеры употребления, сведения о сочетаемости слова, грамматические и орфоэпические характеристики слова. </a:t>
            </a:r>
            <a:endParaRPr lang="ru-RU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://www.bookin.org.ru/book/245275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857364"/>
            <a:ext cx="2927043" cy="4457698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57157" y="571480"/>
            <a:ext cx="821537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Толковый</a:t>
            </a:r>
            <a:r>
              <a:rPr lang="ru-RU" sz="4800" b="1" cap="none" spc="0" dirty="0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словарь</a:t>
            </a:r>
            <a:endParaRPr lang="ru-RU" sz="4800" b="1" cap="none" spc="0" dirty="0">
              <a:ln w="11430"/>
              <a:solidFill>
                <a:srgbClr val="66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 descr="C:\Documents and Settings\Библиотека\Рабочий стол\4a41beba-b7c9-5124-a1da-fe567addccd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643050"/>
            <a:ext cx="3357586" cy="480536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642918"/>
            <a:ext cx="9143999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Орфографический </a:t>
            </a:r>
            <a:r>
              <a:rPr lang="ru-RU" sz="4800" b="1" cap="none" spc="0" dirty="0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словарь</a:t>
            </a:r>
            <a:endParaRPr lang="ru-RU" sz="4800" b="1" cap="none" spc="0" dirty="0">
              <a:ln w="11430"/>
              <a:solidFill>
                <a:srgbClr val="66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29058" y="2214554"/>
            <a:ext cx="48577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 орфографическом словаре даются правила написания слов и объясняются почему они так пишутся.</a:t>
            </a:r>
            <a:endParaRPr lang="ru-RU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071934" y="1928802"/>
            <a:ext cx="48577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Словарь содержит ряды синонимов к тому или иному слову. Он помогает подобрать наиболее удачное слово или словосочетание для более точного и яркого выражения мысли. Синонимы расширяют словарный состав языка, делают его ярче, выразительнее, разнообразнее. </a:t>
            </a:r>
            <a:endParaRPr lang="ru-RU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ozon-st.cdn.ngenix.net/multimedia/101050591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1857364"/>
            <a:ext cx="3264411" cy="4572004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57157" y="642918"/>
            <a:ext cx="821537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</a:t>
            </a:r>
            <a:r>
              <a:rPr lang="ru-RU" sz="4800" b="1" cap="none" spc="0" dirty="0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ловарь синонимов</a:t>
            </a:r>
            <a:endParaRPr lang="ru-RU" sz="4800" b="1" cap="none" spc="0" dirty="0">
              <a:ln w="11430"/>
              <a:solidFill>
                <a:srgbClr val="66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14810" y="2143116"/>
            <a:ext cx="47149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Словарь антонимов помогает подобрать слова </a:t>
            </a:r>
          </a:p>
          <a:p>
            <a:pPr algn="ctr"/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 противоположными значениями, найти образное противопоставление, «схватить» полярные проявления того или иного свойства, качества. </a:t>
            </a:r>
            <a:endParaRPr lang="ru-RU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ozon-st.cdn.ngenix.net/multimedia/100550813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755" y="1755286"/>
            <a:ext cx="3271877" cy="4674109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357157" y="714356"/>
            <a:ext cx="821537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Словарь антонимов</a:t>
            </a:r>
            <a:endParaRPr lang="ru-RU" sz="4800" b="1" cap="none" spc="0" dirty="0">
              <a:ln w="11430"/>
              <a:solidFill>
                <a:srgbClr val="66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7157" y="571480"/>
            <a:ext cx="821537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</a:t>
            </a:r>
            <a:r>
              <a:rPr lang="ru-RU" sz="4800" b="1" cap="none" spc="0" dirty="0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ловарь омонимов</a:t>
            </a:r>
            <a:endParaRPr lang="ru-RU" sz="4800" b="1" cap="none" spc="0" dirty="0">
              <a:ln w="11430"/>
              <a:solidFill>
                <a:srgbClr val="66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http://www.avrora.gr/image/cache/data/8_2015/272000w4rqt215-228x228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500034" y="1714488"/>
            <a:ext cx="3214710" cy="4643486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571868" y="1643050"/>
            <a:ext cx="535785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Омонимы - одинаковые по звучанию, но разные по смыслу слова, омографы - слова, имеющие одинаковое написание, но различное ударение. В словаре собраны </a:t>
            </a:r>
            <a:r>
              <a:rPr lang="ru-RU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омоформы-омографы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т.е. формы разных слов, имеющие одинаковое написание. Словарь организован так, что слева стоят словоформы, а справа - лексемы, к которым эти словоформы относятся. </a:t>
            </a:r>
            <a:endParaRPr lang="ru-RU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714356"/>
            <a:ext cx="91439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</a:t>
            </a:r>
            <a:r>
              <a:rPr lang="ru-RU" sz="4800" b="1" cap="none" spc="0" dirty="0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ловарь паронимов</a:t>
            </a:r>
            <a:endParaRPr lang="ru-RU" sz="4800" b="1" cap="none" spc="0" dirty="0">
              <a:ln w="11430"/>
              <a:solidFill>
                <a:srgbClr val="66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57554" y="1643050"/>
            <a:ext cx="55721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 словаре представлены в упорядоченном виде двучленные группировки однокорневых созвучных слов — паронимов, иногда непреднамеренно попадающих под смешение, тем самым нарушая правильность речи. В словаре показана возможная их сочетаемость с другими словами, в необходимых случаях стилистическая характеристика, а также использование их в фразеологии. </a:t>
            </a:r>
            <a:endParaRPr lang="ru-RU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0" name="AutoShape 2" descr="https://img-gorod.ru/upload/iblock/968/968ecd4462e10406d80cab016202134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2" name="AutoShape 4" descr="https://img-gorod.ru/upload/iblock/968/968ecd4462e10406d80cab016202134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4" name="AutoShape 6" descr="https://img-gorod.ru/upload/iblock/968/968ecd4462e10406d80cab016202134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8136" name="Picture 8" descr="http://widepress.ru/nenhanini/333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928802"/>
            <a:ext cx="2817080" cy="4447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2408</TotalTime>
  <Words>1258</Words>
  <Application>Microsoft Office PowerPoint</Application>
  <PresentationFormat>Экран (4:3)</PresentationFormat>
  <Paragraphs>76</Paragraphs>
  <Slides>34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    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Требование директора одного учреждения на склад:</dc:title>
  <dc:creator>сош 19</dc:creator>
  <cp:lastModifiedBy>сош 19</cp:lastModifiedBy>
  <cp:revision>212</cp:revision>
  <dcterms:modified xsi:type="dcterms:W3CDTF">2017-07-31T07:46:00Z</dcterms:modified>
</cp:coreProperties>
</file>